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8" r:id="rId1"/>
  </p:sldMasterIdLst>
  <p:notesMasterIdLst>
    <p:notesMasterId r:id="rId18"/>
  </p:notesMasterIdLst>
  <p:handoutMasterIdLst>
    <p:handoutMasterId r:id="rId19"/>
  </p:handoutMasterIdLst>
  <p:sldIdLst>
    <p:sldId id="336" r:id="rId2"/>
    <p:sldId id="436" r:id="rId3"/>
    <p:sldId id="435" r:id="rId4"/>
    <p:sldId id="444" r:id="rId5"/>
    <p:sldId id="445" r:id="rId6"/>
    <p:sldId id="456" r:id="rId7"/>
    <p:sldId id="448" r:id="rId8"/>
    <p:sldId id="447" r:id="rId9"/>
    <p:sldId id="450" r:id="rId10"/>
    <p:sldId id="451" r:id="rId11"/>
    <p:sldId id="452" r:id="rId12"/>
    <p:sldId id="453" r:id="rId13"/>
    <p:sldId id="454" r:id="rId14"/>
    <p:sldId id="455" r:id="rId15"/>
    <p:sldId id="446" r:id="rId16"/>
    <p:sldId id="337" r:id="rId17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3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BA8D1C"/>
    <a:srgbClr val="CC6600"/>
    <a:srgbClr val="808000"/>
    <a:srgbClr val="FF0000"/>
    <a:srgbClr val="0099FF"/>
    <a:srgbClr val="33CCFF"/>
    <a:srgbClr val="669900"/>
    <a:srgbClr val="E5D36D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4" autoAdjust="0"/>
    <p:restoredTop sz="94245" autoAdjust="0"/>
  </p:normalViewPr>
  <p:slideViewPr>
    <p:cSldViewPr>
      <p:cViewPr varScale="1">
        <p:scale>
          <a:sx n="108" d="100"/>
          <a:sy n="108" d="100"/>
        </p:scale>
        <p:origin x="16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206"/>
    </p:cViewPr>
  </p:sorterViewPr>
  <p:notesViewPr>
    <p:cSldViewPr>
      <p:cViewPr varScale="1">
        <p:scale>
          <a:sx n="52" d="100"/>
          <a:sy n="52" d="100"/>
        </p:scale>
        <p:origin x="-2678" y="-82"/>
      </p:cViewPr>
      <p:guideLst>
        <p:guide orient="horz" pos="3128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5947" y="0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599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5947" y="9431599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5715BD32-CE1B-4D6D-95D8-711FB424EB0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1875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5947" y="0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974" y="4716661"/>
            <a:ext cx="5431790" cy="44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599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1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5947" y="9431599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55B2FBDD-A758-475B-9DD0-40797D3599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48613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2FBDD-A758-475B-9DD0-40797D3599AA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1609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AAA71-4087-4393-9C98-5749B93D8BB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C32E5-1A14-4F6B-A50E-054F5C9FBEE0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28180-BB0B-4BD2-A3F1-624563C19D11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27F0F-BFC1-4EE6-AD07-D65A1A2A915E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61C5C-EAFF-468F-9457-D9024794F052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EC936-7B33-4479-88A9-847988061A28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FAA6E-ED28-4748-88CA-4C2836B4B50F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07062-283A-4B19-B12F-693D6385EEC7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726A2-171B-41D2-96B9-ACEFD60C04F8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544AB-2BAC-4736-ACA8-BF9F5D851D8E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F3F3C-6C38-40BB-ADE4-260EC67A7AC8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4099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1338B7-2D3E-4E24-A644-C040293EBAB1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9144000" cy="1802631"/>
          </a:xfrm>
        </p:spPr>
        <p:txBody>
          <a:bodyPr>
            <a:noAutofit/>
          </a:bodyPr>
          <a:lstStyle/>
          <a:p>
            <a:pPr eaLnBrk="1" hangingPunct="1"/>
            <a:r>
              <a:rPr lang="pl-PL" sz="2800" b="1" dirty="0">
                <a:solidFill>
                  <a:schemeClr val="bg1"/>
                </a:solidFill>
                <a:latin typeface="Arial" charset="0"/>
              </a:rPr>
              <a:t>Proces szacowania szkód </a:t>
            </a:r>
            <a:br>
              <a:rPr lang="pl-PL" sz="2800" b="1" dirty="0">
                <a:solidFill>
                  <a:schemeClr val="bg1"/>
                </a:solidFill>
                <a:latin typeface="Arial" charset="0"/>
              </a:rPr>
            </a:br>
            <a:r>
              <a:rPr lang="pl-PL" sz="2800" b="1" dirty="0">
                <a:solidFill>
                  <a:schemeClr val="bg1"/>
                </a:solidFill>
                <a:latin typeface="Arial" charset="0"/>
              </a:rPr>
              <a:t>w świetle znowelizowanej ustawy Prawo łowieckie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5661248"/>
            <a:ext cx="7776864" cy="36004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pl-PL" sz="1800" dirty="0">
                <a:solidFill>
                  <a:schemeClr val="bg1"/>
                </a:solidFill>
              </a:rPr>
              <a:t>Solec Kujawski, 27 kwietnia 2018 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49473" y="1556792"/>
            <a:ext cx="78755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Wnoszenie odwołania</a:t>
            </a:r>
            <a:endParaRPr lang="pl-PL" sz="1800" i="1" u="sng" dirty="0"/>
          </a:p>
          <a:p>
            <a:endParaRPr lang="pl-PL" sz="180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przysługuje zarządcy lub dzierżawcy obwodu łowieckiego, jak również właścicielowi lub posiadaczowi gruntów rolnych;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jest składane do nadleśniczego PGL LP właściwego ze względu na miejsce wystąpienia szkody (w przypadku, gdy obwód łowiecki, na terenie którego wystąpiła szkoda, został wyłączony z wydzierżawienia i przekazany w zarząd nadleśnictwa PGL LP, właściwym w sprawie ustalenia wysokości odszkodowania jest dyrektor RDLP);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w terminie 7 dni od daty podpisania protokołu oględzin lub szacowania ostatecznego.</a:t>
            </a:r>
          </a:p>
        </p:txBody>
      </p:sp>
    </p:spTree>
    <p:extLst>
      <p:ext uri="{BB962C8B-B14F-4D97-AF65-F5344CB8AC3E}">
        <p14:creationId xmlns:p14="http://schemas.microsoft.com/office/powerpoint/2010/main" val="200194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95536" y="1052736"/>
            <a:ext cx="82809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Obowiązki spoczywające na nadleśniczym (dyrektorze RDLP) w trakcie rozpatrywania odwołania od oględzin i szacowania ostatecznego:</a:t>
            </a:r>
          </a:p>
          <a:p>
            <a:endParaRPr lang="pl-PL" sz="1800" u="sng" dirty="0"/>
          </a:p>
          <a:p>
            <a:pPr marL="285750" indent="-285750">
              <a:buFontTx/>
              <a:buChar char="-"/>
            </a:pPr>
            <a:r>
              <a:rPr lang="pl-PL" sz="1600" b="0" dirty="0"/>
              <a:t>zawiadomienie członków zespołu, który dokonywał oględzin lub szacowania ostatecznego (3 dni);</a:t>
            </a:r>
          </a:p>
          <a:p>
            <a:pPr marL="285750" indent="-285750">
              <a:buFontTx/>
              <a:buChar char="-"/>
            </a:pPr>
            <a:r>
              <a:rPr lang="pl-PL" sz="1600" b="0" dirty="0"/>
              <a:t>dodatkowo zawiadamia przedstawiciela właściwej izby rolniczej ze względu na miejsce wystąpienia szkody, o ile został złożony wniosek o jego udział przez któregoś członka zespołu (3 dni);</a:t>
            </a:r>
          </a:p>
          <a:p>
            <a:pPr marL="285750" indent="-285750">
              <a:buFontTx/>
              <a:buChar char="-"/>
            </a:pPr>
            <a:r>
              <a:rPr lang="pl-PL" sz="1600" b="0" dirty="0"/>
              <a:t>dokonuje oględzin lub szacowania ostatecznego (7 dni);</a:t>
            </a:r>
          </a:p>
          <a:p>
            <a:pPr marL="285750" indent="-285750">
              <a:buFontTx/>
              <a:buChar char="-"/>
            </a:pPr>
            <a:r>
              <a:rPr lang="pl-PL" sz="1600" b="0" dirty="0"/>
              <a:t>sporządza protokół z wyłączeniem informacji o wysokości odszkodowania, do którego dołącza opinię przedstawiciela izby rolniczej na temat oszacowania szkody;</a:t>
            </a:r>
          </a:p>
          <a:p>
            <a:pPr marL="285750" indent="-285750">
              <a:buFontTx/>
              <a:buChar char="-"/>
            </a:pPr>
            <a:r>
              <a:rPr lang="pl-PL" sz="1600" b="0" dirty="0"/>
              <a:t>ustala wysokość odszkodowania w drodze decyzji, biorąc w szczególności pod uwagę informacje zawarte w protokołach oględzin i szacowania ostatecznego sporządzonych również w trybie odwoławczym, opinia przedstawiciela izby rolniczej nie jest wiążąca (14 dni);</a:t>
            </a:r>
          </a:p>
          <a:p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395536" y="5301208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800" dirty="0"/>
              <a:t>Wypłata odszkodowania następuje ze środków dzierżawcy lub zarządcy obwodu łowieckiego w terminie do 30 dni od dnia doręczenia decyzji</a:t>
            </a:r>
          </a:p>
        </p:txBody>
      </p:sp>
    </p:spTree>
    <p:extLst>
      <p:ext uri="{BB962C8B-B14F-4D97-AF65-F5344CB8AC3E}">
        <p14:creationId xmlns:p14="http://schemas.microsoft.com/office/powerpoint/2010/main" val="337760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1484784"/>
            <a:ext cx="8424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800" dirty="0"/>
              <a:t>Właściciel albo posiadacz gruntów rolnych, a także dzierżawca albo zarządca obwodu łowieckiego niezadowolony z decyzji wydanej przez nadleśniczego (dyrektora RDLP) ustalającej wysokość odszkodowania może, w terminie trzech miesięcy od dnia jej doręczenia, wnieść powództwo do sądu właściwego ze względu na miejsce wystąpienia szkody</a:t>
            </a:r>
          </a:p>
        </p:txBody>
      </p:sp>
      <p:sp>
        <p:nvSpPr>
          <p:cNvPr id="3" name="Prostokąt 2"/>
          <p:cNvSpPr/>
          <p:nvPr/>
        </p:nvSpPr>
        <p:spPr>
          <a:xfrm>
            <a:off x="395536" y="371703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800" dirty="0"/>
              <a:t>Nadleśniczy (dyrektor RDLP) lub jego przedstawiciel podlega wyłączeniu od udziału w postępowaniu w sprawie ustalenia wysokości odszkodowania, jeżeli jest członkiem koła łowieckiego będącego dzierżawcą obwodu łowieckiego, którego dotyczy to postępowanie. </a:t>
            </a:r>
          </a:p>
        </p:txBody>
      </p:sp>
    </p:spTree>
    <p:extLst>
      <p:ext uri="{BB962C8B-B14F-4D97-AF65-F5344CB8AC3E}">
        <p14:creationId xmlns:p14="http://schemas.microsoft.com/office/powerpoint/2010/main" val="25501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95536" y="1052736"/>
            <a:ext cx="84969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Odszkodowanie nie przysługuje:</a:t>
            </a:r>
          </a:p>
          <a:p>
            <a:endParaRPr lang="pl-PL" sz="1800" u="sng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800" b="0" dirty="0"/>
              <a:t>osobom, którym przydzielono grunty stanowiące własność Skarbu Państwa jako deputaty rolne na gruntach leśnych;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800" b="0" dirty="0"/>
              <a:t>posiadaczom uszkodzonych upraw lub płodów rolnych, którzy nie dokonali ich sprzętu w terminie 14 dni od dnia zakończenia okresu zbioru tego gatunku roślin w danym regionie, określonego przez sejmik województwa w drodze uchwały;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800" b="0" dirty="0"/>
              <a:t>posiadaczom uszkodzonych upraw lub plonów rolnych, którzy nie wyrazili zgody na budowę przez dzierżawcę lub zarządcę obwodu łowieckiego urządzeń lub wykonywanie zabiegów zapobiegających szkodom;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800" b="0" dirty="0"/>
              <a:t> za szkody nieprzekraczające wartości 100 kg żyta w przeliczeniu na 1 hektar uprawy;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800" b="0" dirty="0"/>
              <a:t>za szkody powstałe w płodach złożonych w sterty, stogi i kopce, w bezpośrednim sąsiedztwie lasu;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800" b="0" dirty="0"/>
              <a:t>za szkody w uprawach rolnych założonych z rażącym naruszeniem zasad agrotechnicznych;</a:t>
            </a:r>
          </a:p>
        </p:txBody>
      </p:sp>
    </p:spTree>
    <p:extLst>
      <p:ext uri="{BB962C8B-B14F-4D97-AF65-F5344CB8AC3E}">
        <p14:creationId xmlns:p14="http://schemas.microsoft.com/office/powerpoint/2010/main" val="232940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95536" y="1052736"/>
            <a:ext cx="84969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Odszkodowanie nie przysługuje (cd):</a:t>
            </a:r>
          </a:p>
          <a:p>
            <a:endParaRPr lang="pl-PL" sz="1800" u="sng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800" b="0" dirty="0"/>
              <a:t>za szkody, powstałe na nieruchomościach, w odniesieniu do których właściciel albo użytkownik wieczysty złożył oświadczenie o zakazie wykonywania polowania, do dnia następującego po dniu:</a:t>
            </a:r>
          </a:p>
          <a:p>
            <a:pPr marL="533400" indent="-258763"/>
            <a:r>
              <a:rPr lang="pl-PL" sz="1800" b="0" dirty="0"/>
              <a:t>a) w którym oświadczenie o zakazie wykonywania polowania zostało cofnięte albo</a:t>
            </a:r>
          </a:p>
          <a:p>
            <a:pPr marL="533400" indent="-258763"/>
            <a:r>
              <a:rPr lang="pl-PL" sz="1800" b="0" dirty="0"/>
              <a:t>b) w którym organ właściwy do wydzierżawienia obwodu łowieckiego albo minister właściwy do spraw środowiska lub dzierżawca albo zarządca obwodu łowieckiego dowiedział się o wygaśnięciu zakazu wykonywania polowania albo</a:t>
            </a:r>
          </a:p>
          <a:p>
            <a:pPr marL="533400" indent="-258763"/>
            <a:r>
              <a:rPr lang="pl-PL" sz="1800" b="0" dirty="0"/>
              <a:t>c) zawiadomienia o cofnięciu oświadczenia o zakazie wykonywania polowania organu właściwego do wydzierżawienia obwodu łowieckiego albo ministra właściwego do spraw środowiska.</a:t>
            </a:r>
          </a:p>
          <a:p>
            <a:endParaRPr lang="pl-PL" sz="1800" u="sng" dirty="0"/>
          </a:p>
        </p:txBody>
      </p:sp>
      <p:sp>
        <p:nvSpPr>
          <p:cNvPr id="3" name="pole tekstowe 2"/>
          <p:cNvSpPr txBox="1"/>
          <p:nvPr/>
        </p:nvSpPr>
        <p:spPr>
          <a:xfrm>
            <a:off x="593264" y="5315645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dirty="0"/>
              <a:t>Odszkodowania za szkody powodowane przez zwierzęta łowne objęte całoroczną ochroną (łosie)</a:t>
            </a:r>
          </a:p>
        </p:txBody>
      </p:sp>
    </p:spTree>
    <p:extLst>
      <p:ext uri="{BB962C8B-B14F-4D97-AF65-F5344CB8AC3E}">
        <p14:creationId xmlns:p14="http://schemas.microsoft.com/office/powerpoint/2010/main" val="151466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upa 97"/>
          <p:cNvGrpSpPr/>
          <p:nvPr/>
        </p:nvGrpSpPr>
        <p:grpSpPr>
          <a:xfrm>
            <a:off x="308897" y="1311431"/>
            <a:ext cx="8699805" cy="4637849"/>
            <a:chOff x="308897" y="836712"/>
            <a:chExt cx="8699805" cy="4637849"/>
          </a:xfrm>
        </p:grpSpPr>
        <p:sp>
          <p:nvSpPr>
            <p:cNvPr id="2" name="Prostokąt 1"/>
            <p:cNvSpPr/>
            <p:nvPr/>
          </p:nvSpPr>
          <p:spPr>
            <a:xfrm>
              <a:off x="2264470" y="836712"/>
              <a:ext cx="939378" cy="29343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wniosek</a:t>
              </a:r>
              <a:endPara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Strzałka w dół 3"/>
            <p:cNvSpPr/>
            <p:nvPr/>
          </p:nvSpPr>
          <p:spPr>
            <a:xfrm flipH="1">
              <a:off x="2690561" y="1155576"/>
              <a:ext cx="117686" cy="395796"/>
            </a:xfrm>
            <a:prstGeom prst="downArrow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/>
            <p:cNvSpPr/>
            <p:nvPr/>
          </p:nvSpPr>
          <p:spPr>
            <a:xfrm>
              <a:off x="2157328" y="1579536"/>
              <a:ext cx="1118528" cy="29343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oględziny</a:t>
              </a:r>
              <a:endPara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pole tekstowe 5"/>
            <p:cNvSpPr txBox="1"/>
            <p:nvPr/>
          </p:nvSpPr>
          <p:spPr>
            <a:xfrm>
              <a:off x="2764107" y="1194828"/>
              <a:ext cx="6586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7 dni</a:t>
              </a:r>
            </a:p>
          </p:txBody>
        </p:sp>
        <p:sp>
          <p:nvSpPr>
            <p:cNvPr id="7" name="Prostokąt 6"/>
            <p:cNvSpPr/>
            <p:nvPr/>
          </p:nvSpPr>
          <p:spPr>
            <a:xfrm>
              <a:off x="2067443" y="2331335"/>
              <a:ext cx="1404859" cy="4610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sporządzenie</a:t>
              </a:r>
              <a:r>
                <a:rPr lang="pl-PL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protokołu</a:t>
              </a:r>
              <a:endPara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Strzałka w dół 7"/>
            <p:cNvSpPr/>
            <p:nvPr/>
          </p:nvSpPr>
          <p:spPr>
            <a:xfrm flipH="1">
              <a:off x="2690561" y="1898400"/>
              <a:ext cx="117686" cy="421207"/>
            </a:xfrm>
            <a:prstGeom prst="downArrow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ole tekstowe 8"/>
            <p:cNvSpPr txBox="1"/>
            <p:nvPr/>
          </p:nvSpPr>
          <p:spPr>
            <a:xfrm>
              <a:off x="2797116" y="1937590"/>
              <a:ext cx="13428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niezwłocznie</a:t>
              </a:r>
            </a:p>
          </p:txBody>
        </p:sp>
        <p:sp>
          <p:nvSpPr>
            <p:cNvPr id="10" name="Prostokąt 9"/>
            <p:cNvSpPr/>
            <p:nvPr/>
          </p:nvSpPr>
          <p:spPr>
            <a:xfrm>
              <a:off x="4039760" y="2381958"/>
              <a:ext cx="1116064" cy="37847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odwołanie</a:t>
              </a:r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3427381" y="2284879"/>
              <a:ext cx="6586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7 dni</a:t>
              </a:r>
            </a:p>
          </p:txBody>
        </p:sp>
        <p:sp>
          <p:nvSpPr>
            <p:cNvPr id="13" name="Prostokąt 12"/>
            <p:cNvSpPr/>
            <p:nvPr/>
          </p:nvSpPr>
          <p:spPr>
            <a:xfrm>
              <a:off x="5733514" y="2365001"/>
              <a:ext cx="1253116" cy="464414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powtórne oględziny</a:t>
              </a:r>
            </a:p>
          </p:txBody>
        </p:sp>
        <p:sp>
          <p:nvSpPr>
            <p:cNvPr id="15" name="pole tekstowe 14"/>
            <p:cNvSpPr txBox="1"/>
            <p:nvPr/>
          </p:nvSpPr>
          <p:spPr>
            <a:xfrm>
              <a:off x="5125971" y="2294197"/>
              <a:ext cx="6586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7 dni</a:t>
              </a: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1287272" y="3188586"/>
              <a:ext cx="1476835" cy="45260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szacowanie ostateczne</a:t>
              </a: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323528" y="4102171"/>
              <a:ext cx="1436746" cy="42606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sporządzenie protokołu</a:t>
              </a:r>
            </a:p>
          </p:txBody>
        </p:sp>
        <p:sp>
          <p:nvSpPr>
            <p:cNvPr id="21" name="Strzałka w dół 20"/>
            <p:cNvSpPr/>
            <p:nvPr/>
          </p:nvSpPr>
          <p:spPr>
            <a:xfrm flipH="1">
              <a:off x="1403648" y="3667186"/>
              <a:ext cx="117686" cy="395796"/>
            </a:xfrm>
            <a:prstGeom prst="downArrow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pole tekstowe 21"/>
            <p:cNvSpPr txBox="1"/>
            <p:nvPr/>
          </p:nvSpPr>
          <p:spPr>
            <a:xfrm>
              <a:off x="1470495" y="3689215"/>
              <a:ext cx="13428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niezwłocznie</a:t>
              </a:r>
            </a:p>
          </p:txBody>
        </p:sp>
        <p:sp>
          <p:nvSpPr>
            <p:cNvPr id="25" name="pole tekstowe 24"/>
            <p:cNvSpPr txBox="1"/>
            <p:nvPr/>
          </p:nvSpPr>
          <p:spPr>
            <a:xfrm>
              <a:off x="1737818" y="4014953"/>
              <a:ext cx="66845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7 dni</a:t>
              </a:r>
            </a:p>
          </p:txBody>
        </p:sp>
        <p:sp>
          <p:nvSpPr>
            <p:cNvPr id="26" name="Prostokąt 25"/>
            <p:cNvSpPr/>
            <p:nvPr/>
          </p:nvSpPr>
          <p:spPr>
            <a:xfrm>
              <a:off x="4030876" y="4062982"/>
              <a:ext cx="1294540" cy="47924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powtórne szacowanie</a:t>
              </a:r>
            </a:p>
          </p:txBody>
        </p:sp>
        <p:sp>
          <p:nvSpPr>
            <p:cNvPr id="28" name="pole tekstowe 27"/>
            <p:cNvSpPr txBox="1"/>
            <p:nvPr/>
          </p:nvSpPr>
          <p:spPr>
            <a:xfrm>
              <a:off x="3437735" y="4035250"/>
              <a:ext cx="6586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7 dni</a:t>
              </a:r>
            </a:p>
          </p:txBody>
        </p:sp>
        <p:sp>
          <p:nvSpPr>
            <p:cNvPr id="29" name="Prostokąt 28"/>
            <p:cNvSpPr/>
            <p:nvPr/>
          </p:nvSpPr>
          <p:spPr>
            <a:xfrm>
              <a:off x="308897" y="4977971"/>
              <a:ext cx="1803035" cy="49659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wypłata odszkodowania</a:t>
              </a:r>
            </a:p>
          </p:txBody>
        </p:sp>
        <p:sp>
          <p:nvSpPr>
            <p:cNvPr id="30" name="Strzałka w dół 29"/>
            <p:cNvSpPr/>
            <p:nvPr/>
          </p:nvSpPr>
          <p:spPr>
            <a:xfrm flipH="1">
              <a:off x="983058" y="4555204"/>
              <a:ext cx="117686" cy="395796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1" name="pole tekstowe 30"/>
            <p:cNvSpPr txBox="1"/>
            <p:nvPr/>
          </p:nvSpPr>
          <p:spPr>
            <a:xfrm>
              <a:off x="1033120" y="4583924"/>
              <a:ext cx="7577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30 dni</a:t>
              </a:r>
            </a:p>
          </p:txBody>
        </p:sp>
        <p:sp>
          <p:nvSpPr>
            <p:cNvPr id="32" name="Prostokąt 31"/>
            <p:cNvSpPr/>
            <p:nvPr/>
          </p:nvSpPr>
          <p:spPr>
            <a:xfrm>
              <a:off x="7786038" y="4062982"/>
              <a:ext cx="1042808" cy="45267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wydanie decyzji</a:t>
              </a:r>
            </a:p>
          </p:txBody>
        </p:sp>
        <p:sp>
          <p:nvSpPr>
            <p:cNvPr id="34" name="pole tekstowe 33"/>
            <p:cNvSpPr txBox="1"/>
            <p:nvPr/>
          </p:nvSpPr>
          <p:spPr>
            <a:xfrm>
              <a:off x="7162586" y="3951590"/>
              <a:ext cx="6976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14 dni</a:t>
              </a:r>
            </a:p>
          </p:txBody>
        </p:sp>
        <p:sp>
          <p:nvSpPr>
            <p:cNvPr id="37" name="Prostokąt 36"/>
            <p:cNvSpPr/>
            <p:nvPr/>
          </p:nvSpPr>
          <p:spPr>
            <a:xfrm>
              <a:off x="7053425" y="4931189"/>
              <a:ext cx="1803035" cy="49659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wypłata odszkodowania</a:t>
              </a:r>
            </a:p>
          </p:txBody>
        </p:sp>
        <p:sp>
          <p:nvSpPr>
            <p:cNvPr id="38" name="Strzałka w dół 37"/>
            <p:cNvSpPr/>
            <p:nvPr/>
          </p:nvSpPr>
          <p:spPr>
            <a:xfrm flipH="1">
              <a:off x="8192618" y="4528233"/>
              <a:ext cx="116634" cy="361502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9" name="pole tekstowe 38"/>
            <p:cNvSpPr txBox="1"/>
            <p:nvPr/>
          </p:nvSpPr>
          <p:spPr>
            <a:xfrm>
              <a:off x="8250935" y="4566741"/>
              <a:ext cx="7577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30 dni</a:t>
              </a:r>
            </a:p>
          </p:txBody>
        </p:sp>
        <p:sp>
          <p:nvSpPr>
            <p:cNvPr id="40" name="Prostokąt 39"/>
            <p:cNvSpPr/>
            <p:nvPr/>
          </p:nvSpPr>
          <p:spPr>
            <a:xfrm>
              <a:off x="7543104" y="2359950"/>
              <a:ext cx="1313356" cy="46946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sporządzenie protokołu</a:t>
              </a:r>
            </a:p>
          </p:txBody>
        </p:sp>
        <p:sp>
          <p:nvSpPr>
            <p:cNvPr id="43" name="Strzałka w dół 42"/>
            <p:cNvSpPr/>
            <p:nvPr/>
          </p:nvSpPr>
          <p:spPr>
            <a:xfrm rot="16200000" flipH="1">
              <a:off x="7190506" y="2344051"/>
              <a:ext cx="148030" cy="519614"/>
            </a:xfrm>
            <a:prstGeom prst="downArrow">
              <a:avLst/>
            </a:prstGeom>
            <a:solidFill>
              <a:schemeClr val="accent3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5" name="Strzałka w dół 44"/>
            <p:cNvSpPr/>
            <p:nvPr/>
          </p:nvSpPr>
          <p:spPr>
            <a:xfrm rot="16200000" flipH="1">
              <a:off x="3678151" y="2325801"/>
              <a:ext cx="155759" cy="545490"/>
            </a:xfrm>
            <a:prstGeom prst="downArrow">
              <a:avLst/>
            </a:prstGeom>
            <a:solidFill>
              <a:schemeClr val="accent3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6" name="Strzałka w dół 45"/>
            <p:cNvSpPr/>
            <p:nvPr/>
          </p:nvSpPr>
          <p:spPr>
            <a:xfrm rot="16200000" flipH="1">
              <a:off x="5356754" y="2319737"/>
              <a:ext cx="147608" cy="549467"/>
            </a:xfrm>
            <a:prstGeom prst="downArrow">
              <a:avLst/>
            </a:prstGeom>
            <a:solidFill>
              <a:schemeClr val="accent3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8" name="Strzałka w dół 47"/>
            <p:cNvSpPr/>
            <p:nvPr/>
          </p:nvSpPr>
          <p:spPr>
            <a:xfrm flipH="1">
              <a:off x="2105087" y="2815596"/>
              <a:ext cx="108000" cy="360000"/>
            </a:xfrm>
            <a:prstGeom prst="downArrow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9" name="Strzałka w dół 48"/>
            <p:cNvSpPr/>
            <p:nvPr/>
          </p:nvSpPr>
          <p:spPr>
            <a:xfrm rot="16200000" flipH="1">
              <a:off x="1976680" y="4048749"/>
              <a:ext cx="148030" cy="519614"/>
            </a:xfrm>
            <a:prstGeom prst="downArrow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0" name="Prostokąt 49"/>
            <p:cNvSpPr/>
            <p:nvPr/>
          </p:nvSpPr>
          <p:spPr>
            <a:xfrm>
              <a:off x="2345015" y="4102714"/>
              <a:ext cx="1116064" cy="378475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odwołanie</a:t>
              </a:r>
            </a:p>
          </p:txBody>
        </p:sp>
        <p:sp>
          <p:nvSpPr>
            <p:cNvPr id="51" name="Strzałka w dół 50"/>
            <p:cNvSpPr/>
            <p:nvPr/>
          </p:nvSpPr>
          <p:spPr>
            <a:xfrm rot="16200000" flipH="1">
              <a:off x="7404449" y="4017695"/>
              <a:ext cx="158684" cy="559166"/>
            </a:xfrm>
            <a:prstGeom prst="down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2" name="Strzałka w dół 51"/>
            <p:cNvSpPr/>
            <p:nvPr/>
          </p:nvSpPr>
          <p:spPr>
            <a:xfrm rot="16200000" flipH="1">
              <a:off x="5526200" y="4042798"/>
              <a:ext cx="148030" cy="519614"/>
            </a:xfrm>
            <a:prstGeom prst="downArrow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3" name="Strzałka w dół 52"/>
            <p:cNvSpPr/>
            <p:nvPr/>
          </p:nvSpPr>
          <p:spPr>
            <a:xfrm rot="16200000" flipH="1">
              <a:off x="3660388" y="4048749"/>
              <a:ext cx="148030" cy="519614"/>
            </a:xfrm>
            <a:prstGeom prst="downArrow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4" name="Prostokąt 53"/>
            <p:cNvSpPr/>
            <p:nvPr/>
          </p:nvSpPr>
          <p:spPr>
            <a:xfrm>
              <a:off x="5895213" y="4062982"/>
              <a:ext cx="1313356" cy="469465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sporządzenie protokołu</a:t>
              </a:r>
            </a:p>
          </p:txBody>
        </p:sp>
        <p:sp>
          <p:nvSpPr>
            <p:cNvPr id="67" name="Prostokąt 66"/>
            <p:cNvSpPr/>
            <p:nvPr/>
          </p:nvSpPr>
          <p:spPr>
            <a:xfrm rot="16200000" flipH="1">
              <a:off x="1876825" y="623811"/>
              <a:ext cx="72000" cy="684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9" name="Strzałka w dół 68"/>
            <p:cNvSpPr/>
            <p:nvPr/>
          </p:nvSpPr>
          <p:spPr>
            <a:xfrm flipH="1">
              <a:off x="1520143" y="929811"/>
              <a:ext cx="156993" cy="2231803"/>
            </a:xfrm>
            <a:prstGeom prst="downArrow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79" name="Grupa 78"/>
            <p:cNvGrpSpPr/>
            <p:nvPr/>
          </p:nvGrpSpPr>
          <p:grpSpPr>
            <a:xfrm rot="840000">
              <a:off x="3424681" y="3330335"/>
              <a:ext cx="4860000" cy="144000"/>
              <a:chOff x="4788024" y="1100768"/>
              <a:chExt cx="2216690" cy="138149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74" name="Prostokąt 73"/>
              <p:cNvSpPr/>
              <p:nvPr/>
            </p:nvSpPr>
            <p:spPr>
              <a:xfrm>
                <a:off x="4788024" y="1124744"/>
                <a:ext cx="367800" cy="77413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75" name="Prostokąt 74"/>
              <p:cNvSpPr/>
              <p:nvPr/>
            </p:nvSpPr>
            <p:spPr>
              <a:xfrm>
                <a:off x="5232415" y="1135895"/>
                <a:ext cx="367800" cy="77413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76" name="Prostokąt 75"/>
              <p:cNvSpPr/>
              <p:nvPr/>
            </p:nvSpPr>
            <p:spPr>
              <a:xfrm>
                <a:off x="5679470" y="1131137"/>
                <a:ext cx="367800" cy="77413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77" name="Prostokąt 76"/>
              <p:cNvSpPr/>
              <p:nvPr/>
            </p:nvSpPr>
            <p:spPr>
              <a:xfrm>
                <a:off x="6123861" y="1131137"/>
                <a:ext cx="367800" cy="77413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78" name="Strzałka w dół 77"/>
              <p:cNvSpPr/>
              <p:nvPr/>
            </p:nvSpPr>
            <p:spPr>
              <a:xfrm rot="16200000" flipH="1">
                <a:off x="6717408" y="951612"/>
                <a:ext cx="138149" cy="436462"/>
              </a:xfrm>
              <a:prstGeom prst="downArrow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sp>
          <p:nvSpPr>
            <p:cNvPr id="18" name="pole tekstowe 17"/>
            <p:cNvSpPr txBox="1"/>
            <p:nvPr/>
          </p:nvSpPr>
          <p:spPr>
            <a:xfrm>
              <a:off x="2138692" y="2817181"/>
              <a:ext cx="2287860" cy="3744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pl-PL" sz="1200" dirty="0"/>
                <a:t>7 dni od podjęcia </a:t>
              </a:r>
            </a:p>
            <a:p>
              <a:pPr>
                <a:lnSpc>
                  <a:spcPts val="1100"/>
                </a:lnSpc>
              </a:pPr>
              <a:r>
                <a:rPr lang="pl-PL" sz="1200" dirty="0"/>
                <a:t>informacji o sprzęcie uprawy</a:t>
              </a:r>
            </a:p>
          </p:txBody>
        </p:sp>
        <p:grpSp>
          <p:nvGrpSpPr>
            <p:cNvPr id="95" name="Grupa 94"/>
            <p:cNvGrpSpPr/>
            <p:nvPr/>
          </p:nvGrpSpPr>
          <p:grpSpPr>
            <a:xfrm>
              <a:off x="8261910" y="2855082"/>
              <a:ext cx="143449" cy="1195322"/>
              <a:chOff x="8261910" y="2927090"/>
              <a:chExt cx="143449" cy="1195322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81" name="Prostokąt 80"/>
              <p:cNvSpPr/>
              <p:nvPr/>
            </p:nvSpPr>
            <p:spPr>
              <a:xfrm rot="5400000">
                <a:off x="8225359" y="2986064"/>
                <a:ext cx="198332" cy="80383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82" name="Prostokąt 81"/>
              <p:cNvSpPr/>
              <p:nvPr/>
            </p:nvSpPr>
            <p:spPr>
              <a:xfrm rot="5400000">
                <a:off x="8229528" y="3225696"/>
                <a:ext cx="198332" cy="80383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83" name="Prostokąt 82"/>
              <p:cNvSpPr/>
              <p:nvPr/>
            </p:nvSpPr>
            <p:spPr>
              <a:xfrm rot="5400000">
                <a:off x="8234468" y="3466765"/>
                <a:ext cx="198332" cy="80383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84" name="Prostokąt 83"/>
              <p:cNvSpPr/>
              <p:nvPr/>
            </p:nvSpPr>
            <p:spPr>
              <a:xfrm rot="5400000">
                <a:off x="8234468" y="3706397"/>
                <a:ext cx="198332" cy="80383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85" name="Strzałka w dół 84"/>
              <p:cNvSpPr/>
              <p:nvPr/>
            </p:nvSpPr>
            <p:spPr>
              <a:xfrm flipH="1">
                <a:off x="8261910" y="3887055"/>
                <a:ext cx="143449" cy="235357"/>
              </a:xfrm>
              <a:prstGeom prst="downArrow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grpSp>
          <p:nvGrpSpPr>
            <p:cNvPr id="96" name="Grupa 95"/>
            <p:cNvGrpSpPr/>
            <p:nvPr/>
          </p:nvGrpSpPr>
          <p:grpSpPr>
            <a:xfrm>
              <a:off x="1759915" y="4518478"/>
              <a:ext cx="6047884" cy="272141"/>
              <a:chOff x="1759915" y="4590486"/>
              <a:chExt cx="6047884" cy="272141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87" name="Prostokąt 86"/>
              <p:cNvSpPr/>
              <p:nvPr/>
            </p:nvSpPr>
            <p:spPr>
              <a:xfrm>
                <a:off x="2325454" y="4770311"/>
                <a:ext cx="806386" cy="80692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88" name="Prostokąt 87"/>
              <p:cNvSpPr/>
              <p:nvPr/>
            </p:nvSpPr>
            <p:spPr>
              <a:xfrm>
                <a:off x="3333566" y="4781935"/>
                <a:ext cx="806386" cy="80692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89" name="Prostokąt 88"/>
              <p:cNvSpPr/>
              <p:nvPr/>
            </p:nvSpPr>
            <p:spPr>
              <a:xfrm>
                <a:off x="4341678" y="4776975"/>
                <a:ext cx="806386" cy="80692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90" name="Prostokąt 89"/>
              <p:cNvSpPr/>
              <p:nvPr/>
            </p:nvSpPr>
            <p:spPr>
              <a:xfrm>
                <a:off x="5349790" y="4776975"/>
                <a:ext cx="806386" cy="80692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91" name="Strzałka w dół 90"/>
              <p:cNvSpPr/>
              <p:nvPr/>
            </p:nvSpPr>
            <p:spPr>
              <a:xfrm rot="14160000" flipH="1">
                <a:off x="7483799" y="4410486"/>
                <a:ext cx="144000" cy="504000"/>
              </a:xfrm>
              <a:prstGeom prst="downArrow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92" name="Prostokąt 91"/>
              <p:cNvSpPr/>
              <p:nvPr/>
            </p:nvSpPr>
            <p:spPr>
              <a:xfrm rot="1514542">
                <a:off x="1759915" y="4663826"/>
                <a:ext cx="458128" cy="66789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93" name="Prostokąt 92"/>
              <p:cNvSpPr/>
              <p:nvPr/>
            </p:nvSpPr>
            <p:spPr>
              <a:xfrm>
                <a:off x="6397822" y="4770311"/>
                <a:ext cx="806386" cy="80692"/>
              </a:xfrm>
              <a:prstGeom prst="rect">
                <a:avLst/>
              </a:prstGeom>
              <a:grp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sp>
          <p:nvSpPr>
            <p:cNvPr id="94" name="pole tekstowe 93"/>
            <p:cNvSpPr txBox="1"/>
            <p:nvPr/>
          </p:nvSpPr>
          <p:spPr>
            <a:xfrm rot="16200000">
              <a:off x="-13030" y="1616442"/>
              <a:ext cx="23271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200" dirty="0"/>
                <a:t>w przypadku </a:t>
              </a:r>
            </a:p>
            <a:p>
              <a:pPr algn="ctr"/>
              <a:r>
                <a:rPr lang="pl-PL" sz="1200" dirty="0"/>
                <a:t>przystąpienia od razu </a:t>
              </a:r>
            </a:p>
            <a:p>
              <a:pPr algn="ctr"/>
              <a:r>
                <a:rPr lang="pl-PL" sz="1200" dirty="0"/>
                <a:t>do szacowania ostatecznego</a:t>
              </a:r>
            </a:p>
            <a:p>
              <a:pPr algn="ctr"/>
              <a:r>
                <a:rPr lang="pl-PL" sz="1200" dirty="0"/>
                <a:t>7 dni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777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220072" y="3789040"/>
            <a:ext cx="3457377" cy="2016224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pl-PL" sz="1400" dirty="0">
                <a:solidFill>
                  <a:schemeClr val="bg1"/>
                </a:solidFill>
              </a:rPr>
              <a:t>Dyrekcja Generalna Lasów Państwowych</a:t>
            </a:r>
            <a:br>
              <a:rPr lang="pl-PL" sz="1400" dirty="0">
                <a:solidFill>
                  <a:schemeClr val="bg1"/>
                </a:solidFill>
              </a:rPr>
            </a:br>
            <a:r>
              <a:rPr lang="pl-PL" sz="1400" dirty="0">
                <a:solidFill>
                  <a:schemeClr val="bg1"/>
                </a:solidFill>
              </a:rPr>
              <a:t>Bogdan Balik</a:t>
            </a:r>
            <a:br>
              <a:rPr lang="pl-PL" sz="1400" dirty="0">
                <a:solidFill>
                  <a:schemeClr val="bg1"/>
                </a:solidFill>
              </a:rPr>
            </a:br>
            <a:r>
              <a:rPr lang="pl-PL" sz="1400" dirty="0">
                <a:solidFill>
                  <a:schemeClr val="bg1"/>
                </a:solidFill>
              </a:rPr>
              <a:t>tel. +48 22 58 98 295</a:t>
            </a:r>
            <a:br>
              <a:rPr lang="pl-PL" sz="1400" dirty="0">
                <a:solidFill>
                  <a:schemeClr val="bg1"/>
                </a:solidFill>
              </a:rPr>
            </a:br>
            <a:r>
              <a:rPr lang="pl-PL" sz="1400" dirty="0">
                <a:solidFill>
                  <a:schemeClr val="bg1"/>
                </a:solidFill>
              </a:rPr>
              <a:t>tel. +48  882 113 983</a:t>
            </a:r>
            <a:br>
              <a:rPr lang="pl-PL" sz="1400" dirty="0">
                <a:solidFill>
                  <a:schemeClr val="bg1"/>
                </a:solidFill>
              </a:rPr>
            </a:br>
            <a:r>
              <a:rPr lang="pl-PL" sz="1400" dirty="0">
                <a:solidFill>
                  <a:schemeClr val="bg1"/>
                </a:solidFill>
              </a:rPr>
              <a:t>bogdan.balik@lasy.gov.pl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8967" y="265614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</a:rPr>
              <a:t>Dziękuję za uwagę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r"/>
      </p:transition>
    </mc:Choice>
    <mc:Fallback xmlns="">
      <p:transition spd="slow">
        <p:push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539552" y="1772816"/>
            <a:ext cx="835292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Podstawy prawne dotyczące procesu szacowania szkód łowieckich:</a:t>
            </a:r>
          </a:p>
          <a:p>
            <a:endParaRPr lang="pl-PL" sz="180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ustawa Prawo łowieckie </a:t>
            </a:r>
          </a:p>
          <a:p>
            <a:pPr indent="180975"/>
            <a:r>
              <a:rPr lang="pl-PL" sz="1600" b="0" dirty="0"/>
              <a:t>(nowelizacja z dnia 22 marca 2018 r.) – Rozdział 9 – Szkody Łowieckie;</a:t>
            </a:r>
          </a:p>
          <a:p>
            <a:pPr indent="180975"/>
            <a:endParaRPr lang="pl-PL" sz="1600" b="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Rozporządzenie Ministra Środowiska z dnia 8 marca 2010 r. </a:t>
            </a:r>
          </a:p>
          <a:p>
            <a:pPr indent="180975"/>
            <a:r>
              <a:rPr lang="pl-PL" sz="1600" b="0" dirty="0"/>
              <a:t>w sprawie sposobu postępowania przy szacowaniu szkód oraz wypłat odszkodowań </a:t>
            </a:r>
          </a:p>
          <a:p>
            <a:pPr indent="180975"/>
            <a:r>
              <a:rPr lang="pl-PL" sz="1600" b="0" dirty="0"/>
              <a:t>za szkody w uprawach i płodach rolnych;</a:t>
            </a:r>
          </a:p>
          <a:p>
            <a:pPr indent="180975"/>
            <a:endParaRPr lang="pl-PL" sz="1600" b="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ustawa z dnia 14 czerwca 1960 r. – Kodeks postępowania administracyjnego.</a:t>
            </a:r>
          </a:p>
        </p:txBody>
      </p:sp>
    </p:spTree>
    <p:extLst>
      <p:ext uri="{BB962C8B-B14F-4D97-AF65-F5344CB8AC3E}">
        <p14:creationId xmlns:p14="http://schemas.microsoft.com/office/powerpoint/2010/main" val="87176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768128" y="2537052"/>
            <a:ext cx="3456385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800" dirty="0"/>
              <a:t>Szacowanie szkód</a:t>
            </a:r>
          </a:p>
        </p:txBody>
      </p:sp>
      <p:sp>
        <p:nvSpPr>
          <p:cNvPr id="7" name="Prostokąt 6"/>
          <p:cNvSpPr/>
          <p:nvPr/>
        </p:nvSpPr>
        <p:spPr>
          <a:xfrm>
            <a:off x="755577" y="3573016"/>
            <a:ext cx="1800200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800" dirty="0"/>
              <a:t>Oględziny</a:t>
            </a:r>
          </a:p>
        </p:txBody>
      </p:sp>
      <p:sp>
        <p:nvSpPr>
          <p:cNvPr id="8" name="Prostokąt 7"/>
          <p:cNvSpPr/>
          <p:nvPr/>
        </p:nvSpPr>
        <p:spPr>
          <a:xfrm>
            <a:off x="755576" y="4581128"/>
            <a:ext cx="3456385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800" dirty="0"/>
              <a:t>Szacowanie ostateczne</a:t>
            </a:r>
          </a:p>
        </p:txBody>
      </p:sp>
      <p:sp>
        <p:nvSpPr>
          <p:cNvPr id="10" name="Strzałka w dół 9"/>
          <p:cNvSpPr/>
          <p:nvPr/>
        </p:nvSpPr>
        <p:spPr>
          <a:xfrm>
            <a:off x="1416201" y="2969100"/>
            <a:ext cx="360040" cy="589990"/>
          </a:xfrm>
          <a:prstGeom prst="downArrow">
            <a:avLst/>
          </a:prstGeom>
          <a:solidFill>
            <a:srgbClr val="007E3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dół 10"/>
          <p:cNvSpPr/>
          <p:nvPr/>
        </p:nvSpPr>
        <p:spPr>
          <a:xfrm>
            <a:off x="1416201" y="4018990"/>
            <a:ext cx="360040" cy="562138"/>
          </a:xfrm>
          <a:prstGeom prst="downArrow">
            <a:avLst/>
          </a:prstGeom>
          <a:solidFill>
            <a:srgbClr val="007E3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dół 11"/>
          <p:cNvSpPr/>
          <p:nvPr/>
        </p:nvSpPr>
        <p:spPr>
          <a:xfrm>
            <a:off x="3360417" y="2969100"/>
            <a:ext cx="360040" cy="1612028"/>
          </a:xfrm>
          <a:prstGeom prst="downArrow">
            <a:avLst/>
          </a:prstGeom>
          <a:solidFill>
            <a:srgbClr val="007E3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3720457" y="3150865"/>
            <a:ext cx="52440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/>
              <a:t>szkody w płodach rolnych;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/>
              <a:t>szkody od dzików na łąkach i pastwiskach;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/>
              <a:t>szkody w uprawach, gdy zgłoszenie następuje bezpośrednio przed sprzętem lub w jego trakcie.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0" y="112474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/>
              <a:t>Etapy likwidacji szkód łowieckich</a:t>
            </a:r>
          </a:p>
        </p:txBody>
      </p:sp>
    </p:spTree>
    <p:extLst>
      <p:ext uri="{BB962C8B-B14F-4D97-AF65-F5344CB8AC3E}">
        <p14:creationId xmlns:p14="http://schemas.microsoft.com/office/powerpoint/2010/main" val="325026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1340768"/>
            <a:ext cx="83529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Ogólny (uproszczony) przebieg procesu szacowania szkód łowieckich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złożenie wniosku przez właściciela lub posiadacza gruntów rolnych o przeprowadzenie oględzin lub szacowania ostatecznego;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oględziny lub szacowanie ostateczne wykonane przez zespół składający się z: przedstawiciela gminy, przedstawiciela zarządcy lub dzierżawcy obwodu łowieckiego oraz właściciela lub posiadacza gruntu rolnego;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wypłata odszkodowania ze środków dzierżawcy lub zarządcy obwodu łowieckiego, w przypadku nie wnoszenia odwołania przez jedną ze stron;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wniesienie odwołania do nadleśniczego PGL LP (dyrektora regionalnej dyrekcji LP);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oględziny lub szacowanie ostateczne przeprowadzone przez nadleśniczego PGL LP (dyrektora regionalnej dyrekcji LP), w pracach mogą brać udział członkowie zespołu, a dodatkowo przedstawiciel izby rolniczej na pisemny wniosek członka zespołu;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wydanie przez nadleśniczego PGL LP (dyrektora regionalnej dyrekcji LP) decyzji ustalającej wysokość odszkodowania (tylko w przypadku szacowania ostatecznego);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wypłata odszkodowania ze środków dzierżawcy lub zarządcy obwodu łowieckiego;</a:t>
            </a:r>
          </a:p>
          <a:p>
            <a:pPr marL="171450" indent="-171450">
              <a:buFontTx/>
              <a:buChar char="-"/>
            </a:pPr>
            <a:endParaRPr lang="pl-PL" sz="1600" b="0" dirty="0"/>
          </a:p>
          <a:p>
            <a:pPr marL="171450" indent="-171450">
              <a:buFontTx/>
              <a:buChar char="-"/>
            </a:pPr>
            <a:endParaRPr lang="pl-PL" sz="1600" b="0" dirty="0"/>
          </a:p>
          <a:p>
            <a:r>
              <a:rPr lang="pl-PL" sz="1600" i="1" dirty="0"/>
              <a:t>wniesienie przez właściciela lub posiadacza gruntów rolnych albo dzierżawcę lub zarządcę obwodu łowieckiego powództwa do sądu.</a:t>
            </a:r>
          </a:p>
        </p:txBody>
      </p:sp>
    </p:spTree>
    <p:extLst>
      <p:ext uri="{BB962C8B-B14F-4D97-AF65-F5344CB8AC3E}">
        <p14:creationId xmlns:p14="http://schemas.microsoft.com/office/powerpoint/2010/main" val="3099309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611560" y="1124744"/>
            <a:ext cx="835292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Terminy zawiadamiania poszczególnych członków zespołu przy oględzinach i szacowaniu ostatecznym:</a:t>
            </a:r>
          </a:p>
          <a:p>
            <a:endParaRPr lang="pl-PL" sz="180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oględziny – nie później niż przed upływem 3 dni od dnia otrzymania wniosku;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szacowanie ostateczne – nie później niż przed upływem 3 dni od dnia otrzymania informacji o terminie sprzętu uprawy;</a:t>
            </a:r>
          </a:p>
          <a:p>
            <a:r>
              <a:rPr lang="pl-PL" sz="1600" b="0" dirty="0"/>
              <a:t>Zawiadomienia dokonuje przedstawiciel gminy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11560" y="3537009"/>
            <a:ext cx="835292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Terminy zawiadamiania poszczególnych członków zespołu w trybie odwoławczym:</a:t>
            </a:r>
          </a:p>
          <a:p>
            <a:endParaRPr lang="pl-PL" sz="180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oględziny – nie później niż przed upływem 3 dni od dnia otrzymania wniosku;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szacowanie ostateczne – nie później niż przed upływem 3 dni od dnia otrzymania informacji o terminie sprzętu uprawy;</a:t>
            </a:r>
          </a:p>
          <a:p>
            <a:r>
              <a:rPr lang="pl-PL" sz="1600" b="0" dirty="0"/>
              <a:t>Zawiadomienia dokonuje nadleśniczy PGL LP (dyrektor regionalnej dyrekcji LP) </a:t>
            </a:r>
          </a:p>
        </p:txBody>
      </p:sp>
    </p:spTree>
    <p:extLst>
      <p:ext uri="{BB962C8B-B14F-4D97-AF65-F5344CB8AC3E}">
        <p14:creationId xmlns:p14="http://schemas.microsoft.com/office/powerpoint/2010/main" val="77663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115616" y="2132856"/>
            <a:ext cx="705678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Ustalenia dokonywane podczas oględzin:</a:t>
            </a:r>
          </a:p>
          <a:p>
            <a:endParaRPr lang="pl-PL" sz="180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gatunek zwierzyny, która wyrządziła szkodę;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rodzaj, stan i jakość uprawy;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obszar całej uprawy;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szacunkowy obszar uprawy, która została uszkodzona;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szacunkowy procent zniszczenia uprawy na uszkodzonym obszarze.</a:t>
            </a:r>
          </a:p>
        </p:txBody>
      </p:sp>
    </p:spTree>
    <p:extLst>
      <p:ext uri="{BB962C8B-B14F-4D97-AF65-F5344CB8AC3E}">
        <p14:creationId xmlns:p14="http://schemas.microsoft.com/office/powerpoint/2010/main" val="379898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68375" y="1700808"/>
            <a:ext cx="78755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Protokół oględzin</a:t>
            </a:r>
          </a:p>
          <a:p>
            <a:endParaRPr lang="pl-PL" sz="180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imiona i nazwiska osób biorących udział w oględzinach;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datę sporządzenia protokołu oraz datę </a:t>
            </a:r>
            <a:r>
              <a:rPr lang="pl-PL" sz="1600" b="0"/>
              <a:t>dokonania oględzin;</a:t>
            </a:r>
            <a:endParaRPr lang="pl-PL" sz="1600" b="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dane podlegające ustaleniu;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szkic sytuacyjny uszkodzonej uprawy;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czytelne podpisy osób biorących udział w oględzinach;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informacje o wnoszeniu lub niewnoszeniu przez członków zespołu zastrzeżeń do protokołu (zastrzeżenia z uzasadnieniem).</a:t>
            </a:r>
          </a:p>
          <a:p>
            <a:pPr marL="171450" indent="-171450">
              <a:buFontTx/>
              <a:buChar char="-"/>
            </a:pPr>
            <a:endParaRPr lang="pl-PL" sz="1600" b="0" dirty="0"/>
          </a:p>
          <a:p>
            <a:r>
              <a:rPr lang="pl-PL" sz="1600" i="1" dirty="0"/>
              <a:t>Protokół sporządza się w trzech jednobrzmiących egzemplarzach po jednym dla każdego członka zespołu.</a:t>
            </a:r>
          </a:p>
        </p:txBody>
      </p:sp>
    </p:spTree>
    <p:extLst>
      <p:ext uri="{BB962C8B-B14F-4D97-AF65-F5344CB8AC3E}">
        <p14:creationId xmlns:p14="http://schemas.microsoft.com/office/powerpoint/2010/main" val="297743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584920" y="1877447"/>
            <a:ext cx="78755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Ustalenia dokonywane podczas szacowania ostatecznego:</a:t>
            </a:r>
          </a:p>
          <a:p>
            <a:endParaRPr lang="pl-PL" sz="180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gatunek zwierzyny, która wyrządziła szkodę;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rodzaj uprawy lub płodu rolnego;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stan i jakość uprawy lub jakość płodu rolnego;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obszar całej uprawy lub szacunkową masę zgromadzonego płodu rolnego;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obszar uprawy, która została uszkodzona, lub szacunkową masę uszkodzonego </a:t>
            </a:r>
          </a:p>
          <a:p>
            <a:pPr indent="180975"/>
            <a:r>
              <a:rPr lang="pl-PL" sz="1600" b="0" dirty="0"/>
              <a:t>płodu rolnego;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procent zniszczenia uprawy na uszkodzonym obszarze;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plon z 1 ha;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wysokość odszkodowania.</a:t>
            </a:r>
          </a:p>
        </p:txBody>
      </p:sp>
    </p:spTree>
    <p:extLst>
      <p:ext uri="{BB962C8B-B14F-4D97-AF65-F5344CB8AC3E}">
        <p14:creationId xmlns:p14="http://schemas.microsoft.com/office/powerpoint/2010/main" val="1251725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49473" y="1052736"/>
            <a:ext cx="78755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u="sng" dirty="0"/>
              <a:t>Protokół szacowania ostatecznego </a:t>
            </a:r>
            <a:r>
              <a:rPr lang="pl-PL" sz="1800" i="1" u="sng" dirty="0"/>
              <a:t>(zawiera w szczególności)</a:t>
            </a:r>
          </a:p>
          <a:p>
            <a:endParaRPr lang="pl-PL" sz="1800" dirty="0"/>
          </a:p>
          <a:p>
            <a:pPr marL="171450" indent="-171450">
              <a:buFontTx/>
              <a:buChar char="-"/>
            </a:pPr>
            <a:r>
              <a:rPr lang="pl-PL" sz="1600" b="0" dirty="0"/>
              <a:t>imiona i nazwiska osób biorących udział w szacowaniu ostatecznym;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datę sporządzenia protokołu oraz datę dokonania szacowania ostatecznego;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dane podlegające ustaleniu;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szkic sytuacyjny uszkodzonej uprawy;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czytelne podpisy osób biorących udział w szacowaniu ostatecznym;</a:t>
            </a:r>
          </a:p>
          <a:p>
            <a:pPr marL="171450" indent="-171450">
              <a:buFontTx/>
              <a:buChar char="-"/>
            </a:pPr>
            <a:r>
              <a:rPr lang="pl-PL" sz="1600" b="0" dirty="0"/>
              <a:t>informacje o wnoszeniu lub niewnoszeniu przez członków zespołu zastrzeżeń do protokołu (zastrzeżenia z uzasadnieniem).</a:t>
            </a:r>
          </a:p>
          <a:p>
            <a:pPr marL="171450" indent="-171450">
              <a:buFontTx/>
              <a:buChar char="-"/>
            </a:pPr>
            <a:endParaRPr lang="pl-PL" sz="1600" b="0" dirty="0"/>
          </a:p>
          <a:p>
            <a:r>
              <a:rPr lang="pl-PL" sz="1600" i="1" dirty="0"/>
              <a:t>Protokół sporządza się w trzech jednobrzmiących egzemplarzach po jednym dla każdego członka zespołu.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323528" y="4725144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dirty="0"/>
              <a:t>Wypłaty odszkodowania dokonuje dzierżawca albo zarządca obwodu łowieckiego w terminie 30 dni od dnia otrzymania protokołu z szacowania ostatecznego, od którego nie wniesiono odwołania</a:t>
            </a:r>
          </a:p>
        </p:txBody>
      </p:sp>
    </p:spTree>
    <p:extLst>
      <p:ext uri="{BB962C8B-B14F-4D97-AF65-F5344CB8AC3E}">
        <p14:creationId xmlns:p14="http://schemas.microsoft.com/office/powerpoint/2010/main" val="411116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push dir="r"/>
      </p:transition>
    </mc:Choice>
    <mc:Fallback xmlns="">
      <p:transition spd="slow" advClick="0">
        <p:push dir="r"/>
      </p:transition>
    </mc:Fallback>
  </mc:AlternateContent>
</p:sld>
</file>

<file path=ppt/theme/theme1.xml><?xml version="1.0" encoding="utf-8"?>
<a:theme xmlns:a="http://schemas.openxmlformats.org/drawingml/2006/main" name="Krajowa_Narada_Lowiecka_Bialowieza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6178</TotalTime>
  <Words>1226</Words>
  <Application>Microsoft Office PowerPoint</Application>
  <PresentationFormat>Pokaz na ekranie (4:3)</PresentationFormat>
  <Paragraphs>142</Paragraphs>
  <Slides>16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Krajowa_Narada_Lowiecka_Bialowieza</vt:lpstr>
      <vt:lpstr>Proces szacowania szkód  w świetle znowelizowanej ustawy Prawo łowieckie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Dyrekcja Generalna Lasów Państwowych Bogdan Balik tel. +48 22 58 98 295 tel. +48  882 113 983 bogdan.balik@lasy.gov.pl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Posiedzenie Rady Naukowo-Społecznej LKP „Lasy Środkowopomorskie” Nadleśnictwo Warcino</dc:title>
  <dc:creator>Bogdan Balik</dc:creator>
  <cp:lastModifiedBy>Piotr Ślusarek</cp:lastModifiedBy>
  <cp:revision>290</cp:revision>
  <cp:lastPrinted>2018-04-26T08:37:31Z</cp:lastPrinted>
  <dcterms:created xsi:type="dcterms:W3CDTF">2012-10-12T12:57:29Z</dcterms:created>
  <dcterms:modified xsi:type="dcterms:W3CDTF">2018-05-15T20:00:46Z</dcterms:modified>
</cp:coreProperties>
</file>