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2" r:id="rId3"/>
    <p:sldId id="291" r:id="rId4"/>
    <p:sldId id="292" r:id="rId5"/>
    <p:sldId id="293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273" r:id="rId24"/>
    <p:sldId id="310" r:id="rId25"/>
    <p:sldId id="311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4" r:id="rId44"/>
    <p:sldId id="295" r:id="rId45"/>
    <p:sldId id="296" r:id="rId46"/>
    <p:sldId id="297" r:id="rId47"/>
    <p:sldId id="298" r:id="rId48"/>
    <p:sldId id="299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01" r:id="rId57"/>
    <p:sldId id="302" r:id="rId58"/>
    <p:sldId id="257" r:id="rId59"/>
    <p:sldId id="300" r:id="rId60"/>
    <p:sldId id="258" r:id="rId61"/>
    <p:sldId id="259" r:id="rId62"/>
    <p:sldId id="260" r:id="rId63"/>
    <p:sldId id="261" r:id="rId6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 rogami zaokrąglonymi po przekątnej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3EF24015-0B7D-488E-8B2A-30B7540C8C0A}" type="datetimeFigureOut">
              <a:rPr lang="pl-PL" smtClean="0"/>
              <a:t>30.04.2018</a:t>
            </a:fld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8862ABD-3ED5-41D2-B873-A3331F116697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015-0B7D-488E-8B2A-30B7540C8C0A}" type="datetimeFigureOut">
              <a:rPr lang="pl-PL" smtClean="0"/>
              <a:t>30.04.2018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2ABD-3ED5-41D2-B873-A3331F11669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015-0B7D-488E-8B2A-30B7540C8C0A}" type="datetimeFigureOut">
              <a:rPr lang="pl-PL" smtClean="0"/>
              <a:t>30.04.2018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2ABD-3ED5-41D2-B873-A3331F11669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015-0B7D-488E-8B2A-30B7540C8C0A}" type="datetimeFigureOut">
              <a:rPr lang="pl-PL" smtClean="0"/>
              <a:t>30.04.2018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2ABD-3ED5-41D2-B873-A3331F11669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3EF24015-0B7D-488E-8B2A-30B7540C8C0A}" type="datetimeFigureOut">
              <a:rPr lang="pl-PL" smtClean="0"/>
              <a:t>30.04.2018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8862ABD-3ED5-41D2-B873-A3331F11669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015-0B7D-488E-8B2A-30B7540C8C0A}" type="datetimeFigureOut">
              <a:rPr lang="pl-PL" smtClean="0"/>
              <a:t>30.04.2018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58862ABD-3ED5-41D2-B873-A3331F11669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015-0B7D-488E-8B2A-30B7540C8C0A}" type="datetimeFigureOut">
              <a:rPr lang="pl-PL" smtClean="0"/>
              <a:t>30.04.2018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58862ABD-3ED5-41D2-B873-A3331F11669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015-0B7D-488E-8B2A-30B7540C8C0A}" type="datetimeFigureOut">
              <a:rPr lang="pl-PL" smtClean="0"/>
              <a:t>30.04.2018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2ABD-3ED5-41D2-B873-A3331F116697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4015-0B7D-488E-8B2A-30B7540C8C0A}" type="datetimeFigureOut">
              <a:rPr lang="pl-PL" smtClean="0"/>
              <a:t>30.04.2018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2ABD-3ED5-41D2-B873-A3331F11669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9" name="Symbol zastępczy daty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3EF24015-0B7D-488E-8B2A-30B7540C8C0A}" type="datetimeFigureOut">
              <a:rPr lang="pl-PL" smtClean="0"/>
              <a:t>30.04.2018</a:t>
            </a:fld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8862ABD-3ED5-41D2-B873-A3331F116697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pl-PL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3EF24015-0B7D-488E-8B2A-30B7540C8C0A}" type="datetimeFigureOut">
              <a:rPr lang="pl-PL" smtClean="0"/>
              <a:t>30.04.2018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8862ABD-3ED5-41D2-B873-A3331F11669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 rogami zaokrąglonymi po przekątnej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3EF24015-0B7D-488E-8B2A-30B7540C8C0A}" type="datetimeFigureOut">
              <a:rPr lang="pl-PL" smtClean="0"/>
              <a:t>30.04.2018</a:t>
            </a:fld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58862ABD-3ED5-41D2-B873-A3331F116697}" type="slidenum">
              <a:rPr lang="pl-PL" smtClean="0"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>
                <a:latin typeface="Adobe Fan Heiti Std B" pitchFamily="34" charset="-128"/>
                <a:ea typeface="Adobe Fan Heiti Std B" pitchFamily="34" charset="-128"/>
              </a:rPr>
              <a:t>SZKOLENIE Z ZAKRESU SZACOWANIA SZKÓD ŁOWIECKICH</a:t>
            </a:r>
            <a:br>
              <a:rPr lang="pl-PL" sz="3600" b="1" dirty="0">
                <a:latin typeface="Adobe Fan Heiti Std B" pitchFamily="34" charset="-128"/>
                <a:ea typeface="Adobe Fan Heiti Std B" pitchFamily="34" charset="-128"/>
              </a:rPr>
            </a:br>
            <a:r>
              <a:rPr lang="pl-PL" sz="1800" b="1" i="1" dirty="0">
                <a:latin typeface="Adobe Fan Heiti Std B" pitchFamily="34" charset="-128"/>
                <a:ea typeface="Adobe Fan Heiti Std B" pitchFamily="34" charset="-128"/>
              </a:rPr>
              <a:t>mgr inż. Rafał Będkowski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2841848"/>
          </a:xfrm>
        </p:spPr>
        <p:txBody>
          <a:bodyPr>
            <a:normAutofit fontScale="85000" lnSpcReduction="20000"/>
          </a:bodyPr>
          <a:lstStyle/>
          <a:p>
            <a:r>
              <a:rPr lang="pl-PL" dirty="0">
                <a:latin typeface="Adobe Fan Heiti Std B" pitchFamily="34" charset="-128"/>
                <a:ea typeface="Adobe Fan Heiti Std B"/>
              </a:rPr>
              <a:t>ZAGADNIENIA PRAWNE</a:t>
            </a:r>
          </a:p>
          <a:p>
            <a:r>
              <a:rPr lang="pl-PL" dirty="0">
                <a:latin typeface="Adobe Fan Heiti Std B" pitchFamily="34" charset="-128"/>
                <a:ea typeface="Adobe Fan Heiti Std B"/>
              </a:rPr>
              <a:t>DOKUMENTACJA SZKODOWA</a:t>
            </a:r>
          </a:p>
          <a:p>
            <a:r>
              <a:rPr lang="pl-PL" dirty="0">
                <a:latin typeface="Adobe Fan Heiti Std B" pitchFamily="34" charset="-128"/>
                <a:ea typeface="Adobe Fan Heiti Std B"/>
              </a:rPr>
              <a:t>METODYKA SZACOWANIA</a:t>
            </a:r>
          </a:p>
          <a:p>
            <a:r>
              <a:rPr lang="pl-PL" dirty="0">
                <a:latin typeface="Adobe Fan Heiti Std B" pitchFamily="34" charset="-128"/>
                <a:ea typeface="Adobe Fan Heiti Std B"/>
              </a:rPr>
              <a:t>USTALANIE PLONOWANIA</a:t>
            </a:r>
          </a:p>
          <a:p>
            <a:r>
              <a:rPr lang="pl-PL" dirty="0">
                <a:latin typeface="Adobe Fan Heiti Std B" pitchFamily="34" charset="-128"/>
                <a:ea typeface="Adobe Fan Heiti Std B"/>
              </a:rPr>
              <a:t>CHOROBY I SZKODNIKI</a:t>
            </a:r>
          </a:p>
          <a:p>
            <a:r>
              <a:rPr lang="pl-PL" dirty="0">
                <a:latin typeface="Adobe Fan Heiti Std B" pitchFamily="34" charset="-128"/>
                <a:ea typeface="Adobe Fan Heiti Std B"/>
              </a:rPr>
              <a:t>METODYKA SZACOWANIA:</a:t>
            </a:r>
          </a:p>
          <a:p>
            <a:r>
              <a:rPr lang="pl-PL" dirty="0">
                <a:latin typeface="Adobe Fan Heiti Std B" pitchFamily="34" charset="-128"/>
                <a:ea typeface="Adobe Fan Heiti Std B"/>
              </a:rPr>
              <a:t>KUKURYDZY, RZEPAKU, ZBÓŻ NISKICH, OKOPOWYCH</a:t>
            </a:r>
          </a:p>
          <a:p>
            <a:endParaRPr lang="pl-PL" dirty="0">
              <a:latin typeface="Adobe Fan Heiti Std B" pitchFamily="34" charset="-128"/>
              <a:ea typeface="Adobe Fan Heiti Std B"/>
            </a:endParaRPr>
          </a:p>
          <a:p>
            <a:endParaRPr lang="pl-PL" dirty="0">
              <a:latin typeface="Adobe Fan Heiti Std B" pitchFamily="34" charset="-128"/>
              <a:ea typeface="Adobe Fan Heiti Std B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2721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ymbol zastępczy zawartości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ctr"/>
                <a:endParaRPr lang="pl-PL" b="1" dirty="0"/>
              </a:p>
              <a:p>
                <a:pPr algn="ctr"/>
                <a:r>
                  <a:rPr lang="pl-PL" sz="2800" b="1" dirty="0">
                    <a:latin typeface="Adobe Fan Heiti Std B" pitchFamily="34" charset="-128"/>
                    <a:ea typeface="Adobe Fan Heiti Std B" pitchFamily="34" charset="-128"/>
                  </a:rPr>
                  <a:t>PLON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l-PL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1" i="1">
                            <a:latin typeface="Cambria Math"/>
                          </a:rPr>
                          <m:t>𝑶𝑹</m:t>
                        </m:r>
                        <m:r>
                          <a:rPr lang="pl-PL" sz="2800" b="1" i="1">
                            <a:latin typeface="Cambria Math"/>
                          </a:rPr>
                          <m:t> ∙</m:t>
                        </m:r>
                        <m:r>
                          <a:rPr lang="pl-PL" sz="2800" b="1" i="1">
                            <a:latin typeface="Cambria Math"/>
                            <a:ea typeface="Cambria Math"/>
                          </a:rPr>
                          <m:t>𝑴𝑵𝑹</m:t>
                        </m:r>
                      </m:num>
                      <m:den>
                        <m:r>
                          <a:rPr lang="pl-PL" sz="2800" b="1" i="1"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pl-PL" sz="2800" b="1" dirty="0">
                    <a:latin typeface="Adobe Fan Heiti Std B" pitchFamily="34" charset="-128"/>
                    <a:ea typeface="Adobe Fan Heiti Std B" pitchFamily="34" charset="-128"/>
                  </a:rPr>
                  <a:t> ∙ (1-WS) [</a:t>
                </a:r>
                <a:r>
                  <a:rPr lang="pl-PL" sz="2800" b="1" dirty="0" err="1">
                    <a:latin typeface="Adobe Fan Heiti Std B" pitchFamily="34" charset="-128"/>
                    <a:ea typeface="Adobe Fan Heiti Std B" pitchFamily="34" charset="-128"/>
                  </a:rPr>
                  <a:t>dt</a:t>
                </a:r>
                <a:r>
                  <a:rPr lang="pl-PL" sz="2800" b="1" dirty="0">
                    <a:latin typeface="Adobe Fan Heiti Std B" pitchFamily="34" charset="-128"/>
                    <a:ea typeface="Adobe Fan Heiti Std B" pitchFamily="34" charset="-128"/>
                  </a:rPr>
                  <a:t>/ha]</a:t>
                </a:r>
              </a:p>
              <a:p>
                <a:pPr algn="ctr"/>
                <a:endParaRPr lang="pl-PL" sz="2800" b="1" dirty="0">
                  <a:latin typeface="Adobe Fan Heiti Std B" pitchFamily="34" charset="-128"/>
                  <a:ea typeface="Adobe Fan Heiti Std B" pitchFamily="34" charset="-128"/>
                </a:endParaRPr>
              </a:p>
              <a:p>
                <a:pPr algn="ctr"/>
                <a:r>
                  <a:rPr lang="pl-PL" sz="28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OR</a:t>
                </a:r>
                <a:r>
                  <a:rPr lang="pl-PL" sz="2800" dirty="0">
                    <a:latin typeface="Adobe Fan Heiti Std B" pitchFamily="34" charset="-128"/>
                    <a:ea typeface="Adobe Fan Heiti Std B" pitchFamily="34" charset="-128"/>
                  </a:rPr>
                  <a:t> – obsada roślin na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2800" i="1">
                            <a:latin typeface="Cambria Math"/>
                          </a:rPr>
                          <m:t>1</m:t>
                        </m:r>
                        <m:r>
                          <a:rPr lang="pl-PL" sz="2800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pl-PL" sz="2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pl-PL" sz="2800" dirty="0">
                  <a:latin typeface="Adobe Fan Heiti Std B" pitchFamily="34" charset="-128"/>
                  <a:ea typeface="Adobe Fan Heiti Std B" pitchFamily="34" charset="-128"/>
                </a:endParaRPr>
              </a:p>
              <a:p>
                <a:pPr algn="ctr"/>
                <a:r>
                  <a:rPr lang="pl-PL" sz="28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MNR</a:t>
                </a:r>
                <a:r>
                  <a:rPr lang="pl-PL" sz="2800" dirty="0">
                    <a:latin typeface="Adobe Fan Heiti Std B" pitchFamily="34" charset="-128"/>
                    <a:ea typeface="Adobe Fan Heiti Std B" pitchFamily="34" charset="-128"/>
                  </a:rPr>
                  <a:t> – masa nasion na roślinie</a:t>
                </a:r>
              </a:p>
              <a:p>
                <a:pPr algn="ctr"/>
                <a:r>
                  <a:rPr lang="pl-PL" sz="28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WS</a:t>
                </a:r>
                <a:r>
                  <a:rPr lang="pl-PL" sz="2800" dirty="0">
                    <a:latin typeface="Adobe Fan Heiti Std B" pitchFamily="34" charset="-128"/>
                    <a:ea typeface="Adobe Fan Heiti Std B" pitchFamily="34" charset="-128"/>
                  </a:rPr>
                  <a:t> – straty wyrażone ułamkiem dziesiętnym</a:t>
                </a:r>
              </a:p>
              <a:p>
                <a:pPr algn="ctr"/>
                <a:endParaRPr lang="pl-PL" dirty="0"/>
              </a:p>
            </p:txBody>
          </p:sp>
        </mc:Choice>
        <mc:Fallback xmlns="">
          <p:sp>
            <p:nvSpPr>
              <p:cNvPr id="3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456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SZACOWANIE PLONU RZEPAKU ORAZ ROŚLIN STRĄCZKOWYCH</a:t>
            </a:r>
            <a:br>
              <a:rPr lang="pl-PL" sz="2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</a:br>
            <a:r>
              <a:rPr lang="pl-PL" sz="2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(cechy pierwotne)</a:t>
            </a:r>
            <a:endParaRPr lang="pl-PL" sz="2400" dirty="0">
              <a:solidFill>
                <a:schemeClr val="accent5">
                  <a:lumMod val="60000"/>
                  <a:lumOff val="40000"/>
                </a:schemeClr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ymbol zastępczy zawartości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endParaRPr lang="pl-PL" sz="2800" b="1" dirty="0"/>
              </a:p>
              <a:p>
                <a:pPr algn="ctr"/>
                <a:r>
                  <a:rPr lang="pl-PL" sz="2800" b="1" dirty="0">
                    <a:latin typeface="Adobe Fan Heiti Std B" pitchFamily="34" charset="-128"/>
                    <a:ea typeface="Adobe Fan Heiti Std B" pitchFamily="34" charset="-128"/>
                  </a:rPr>
                  <a:t>PLON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l-PL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1" i="1">
                            <a:latin typeface="Cambria Math"/>
                          </a:rPr>
                          <m:t>𝑶𝑹</m:t>
                        </m:r>
                        <m:r>
                          <a:rPr lang="pl-PL" sz="2800" b="1" i="1">
                            <a:latin typeface="Cambria Math"/>
                          </a:rPr>
                          <m:t> ∙</m:t>
                        </m:r>
                        <m:r>
                          <a:rPr lang="pl-PL" sz="2800" b="1" i="1">
                            <a:latin typeface="Cambria Math"/>
                            <a:ea typeface="Cambria Math"/>
                          </a:rPr>
                          <m:t>𝑺𝑳</m:t>
                        </m:r>
                        <m:r>
                          <a:rPr lang="pl-PL" sz="2800" b="1" i="1">
                            <a:latin typeface="Cambria Math"/>
                            <a:ea typeface="Cambria Math"/>
                          </a:rPr>
                          <m:t>Ł ∙</m:t>
                        </m:r>
                        <m:r>
                          <a:rPr lang="pl-PL" sz="2800" b="1" i="1">
                            <a:latin typeface="Cambria Math"/>
                            <a:ea typeface="Cambria Math"/>
                          </a:rPr>
                          <m:t>𝑺𝑳𝑵</m:t>
                        </m:r>
                        <m:r>
                          <a:rPr lang="pl-PL" sz="2800" b="1" i="1">
                            <a:latin typeface="Cambria Math"/>
                            <a:ea typeface="Cambria Math"/>
                          </a:rPr>
                          <m:t>Ł ∙</m:t>
                        </m:r>
                        <m:r>
                          <a:rPr lang="pl-PL" sz="2800" b="1" i="1">
                            <a:latin typeface="Cambria Math"/>
                            <a:ea typeface="Cambria Math"/>
                          </a:rPr>
                          <m:t>𝑴𝑻𝑵</m:t>
                        </m:r>
                      </m:num>
                      <m:den>
                        <m:r>
                          <a:rPr lang="pl-PL" sz="2800" b="1" i="1">
                            <a:latin typeface="Cambria Math"/>
                          </a:rPr>
                          <m:t>𝟏𝟎𝟎𝟎𝟎</m:t>
                        </m:r>
                      </m:den>
                    </m:f>
                  </m:oMath>
                </a14:m>
                <a:r>
                  <a:rPr lang="pl-PL" sz="2800" b="1" dirty="0">
                    <a:latin typeface="Adobe Fan Heiti Std B" pitchFamily="34" charset="-128"/>
                    <a:ea typeface="Adobe Fan Heiti Std B" pitchFamily="34" charset="-128"/>
                  </a:rPr>
                  <a:t> ∙ (1-WS) [</a:t>
                </a:r>
                <a:r>
                  <a:rPr lang="pl-PL" sz="2800" b="1" dirty="0" err="1">
                    <a:latin typeface="Adobe Fan Heiti Std B" pitchFamily="34" charset="-128"/>
                    <a:ea typeface="Adobe Fan Heiti Std B" pitchFamily="34" charset="-128"/>
                  </a:rPr>
                  <a:t>dt</a:t>
                </a:r>
                <a:r>
                  <a:rPr lang="pl-PL" sz="2800" b="1" dirty="0">
                    <a:latin typeface="Adobe Fan Heiti Std B" pitchFamily="34" charset="-128"/>
                    <a:ea typeface="Adobe Fan Heiti Std B" pitchFamily="34" charset="-128"/>
                  </a:rPr>
                  <a:t>/ha]</a:t>
                </a:r>
              </a:p>
              <a:p>
                <a:pPr algn="ctr"/>
                <a:endParaRPr lang="pl-PL" sz="2800" b="1" dirty="0">
                  <a:latin typeface="Adobe Fan Heiti Std B" pitchFamily="34" charset="-128"/>
                  <a:ea typeface="Adobe Fan Heiti Std B" pitchFamily="34" charset="-128"/>
                </a:endParaRPr>
              </a:p>
              <a:p>
                <a:pPr algn="ctr"/>
                <a:r>
                  <a:rPr lang="pl-PL" sz="28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OR</a:t>
                </a:r>
                <a:r>
                  <a:rPr lang="pl-PL" sz="2800" dirty="0">
                    <a:latin typeface="Adobe Fan Heiti Std B" pitchFamily="34" charset="-128"/>
                    <a:ea typeface="Adobe Fan Heiti Std B" pitchFamily="34" charset="-128"/>
                  </a:rPr>
                  <a:t> – obsada roślin na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2800" i="1">
                            <a:latin typeface="Cambria Math"/>
                          </a:rPr>
                          <m:t>1</m:t>
                        </m:r>
                        <m:r>
                          <a:rPr lang="pl-PL" sz="2800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pl-PL" sz="2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pl-PL" sz="2800" dirty="0">
                  <a:latin typeface="Adobe Fan Heiti Std B" pitchFamily="34" charset="-128"/>
                  <a:ea typeface="Adobe Fan Heiti Std B" pitchFamily="34" charset="-128"/>
                </a:endParaRPr>
              </a:p>
              <a:p>
                <a:pPr algn="ctr"/>
                <a:r>
                  <a:rPr lang="pl-PL" sz="28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SLŁ</a:t>
                </a:r>
                <a:r>
                  <a:rPr lang="pl-PL" sz="2800" dirty="0">
                    <a:latin typeface="Adobe Fan Heiti Std B" pitchFamily="34" charset="-128"/>
                    <a:ea typeface="Adobe Fan Heiti Std B" pitchFamily="34" charset="-128"/>
                  </a:rPr>
                  <a:t> – średnia liczba łuszczyn lub strąków na roślinę</a:t>
                </a:r>
              </a:p>
              <a:p>
                <a:pPr algn="ctr"/>
                <a:r>
                  <a:rPr lang="pl-PL" sz="28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SLNŁ</a:t>
                </a:r>
                <a:r>
                  <a:rPr lang="pl-PL" sz="2800" dirty="0">
                    <a:latin typeface="Adobe Fan Heiti Std B" pitchFamily="34" charset="-128"/>
                    <a:ea typeface="Adobe Fan Heiti Std B" pitchFamily="34" charset="-128"/>
                  </a:rPr>
                  <a:t> - średnia liczba nasion w łuszczynie lub strąku</a:t>
                </a:r>
              </a:p>
              <a:p>
                <a:pPr algn="ctr"/>
                <a:r>
                  <a:rPr lang="pl-PL" sz="28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MTN</a:t>
                </a:r>
                <a:r>
                  <a:rPr lang="pl-PL" sz="2800" dirty="0">
                    <a:latin typeface="Adobe Fan Heiti Std B" pitchFamily="34" charset="-128"/>
                    <a:ea typeface="Adobe Fan Heiti Std B" pitchFamily="34" charset="-128"/>
                  </a:rPr>
                  <a:t> – masa tysiąca nasion (g)</a:t>
                </a:r>
              </a:p>
              <a:p>
                <a:endParaRPr lang="pl-PL" dirty="0"/>
              </a:p>
            </p:txBody>
          </p:sp>
        </mc:Choice>
        <mc:Fallback xmlns="">
          <p:sp>
            <p:nvSpPr>
              <p:cNvPr id="3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4922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43216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SZACOWANIE PLONU ZIEMNIAKA</a:t>
            </a:r>
            <a:endParaRPr lang="pl-PL" sz="3600" dirty="0">
              <a:solidFill>
                <a:schemeClr val="accent5">
                  <a:lumMod val="40000"/>
                  <a:lumOff val="60000"/>
                </a:schemeClr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ymbol zastępczy zawartości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endParaRPr lang="pl-PL" sz="4000" b="1" dirty="0"/>
              </a:p>
              <a:p>
                <a:pPr algn="ctr"/>
                <a:r>
                  <a:rPr lang="pl-PL" sz="2800" b="1" dirty="0">
                    <a:latin typeface="Adobe Fan Heiti Std B" pitchFamily="34" charset="-128"/>
                    <a:ea typeface="Adobe Fan Heiti Std B" pitchFamily="34" charset="-128"/>
                  </a:rPr>
                  <a:t>PLON = PPB ∙ OR ∙ (100-S) [</a:t>
                </a:r>
                <a:r>
                  <a:rPr lang="pl-PL" sz="2800" b="1" dirty="0" err="1">
                    <a:latin typeface="Adobe Fan Heiti Std B" pitchFamily="34" charset="-128"/>
                    <a:ea typeface="Adobe Fan Heiti Std B" pitchFamily="34" charset="-128"/>
                  </a:rPr>
                  <a:t>dt</a:t>
                </a:r>
                <a:r>
                  <a:rPr lang="pl-PL" sz="2800" b="1" dirty="0">
                    <a:latin typeface="Adobe Fan Heiti Std B" pitchFamily="34" charset="-128"/>
                    <a:ea typeface="Adobe Fan Heiti Std B" pitchFamily="34" charset="-128"/>
                  </a:rPr>
                  <a:t>/ha]</a:t>
                </a:r>
              </a:p>
              <a:p>
                <a:pPr algn="ctr"/>
                <a:endParaRPr lang="pl-PL" sz="2800" b="1" dirty="0">
                  <a:latin typeface="Adobe Fan Heiti Std B" pitchFamily="34" charset="-128"/>
                  <a:ea typeface="Adobe Fan Heiti Std B" pitchFamily="34" charset="-128"/>
                </a:endParaRPr>
              </a:p>
              <a:p>
                <a:pPr algn="ctr"/>
                <a:r>
                  <a:rPr lang="pl-PL" sz="28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PPB</a:t>
                </a:r>
                <a:r>
                  <a:rPr lang="pl-PL" sz="2800" dirty="0">
                    <a:latin typeface="Adobe Fan Heiti Std B" pitchFamily="34" charset="-128"/>
                    <a:ea typeface="Adobe Fan Heiti Std B" pitchFamily="34" charset="-128"/>
                  </a:rPr>
                  <a:t> – przeciętny plon bulw z 1 rośliny (krzak) (kg)</a:t>
                </a:r>
              </a:p>
              <a:p>
                <a:pPr algn="ctr"/>
                <a:r>
                  <a:rPr lang="pl-PL" sz="28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OR</a:t>
                </a:r>
                <a:r>
                  <a:rPr lang="pl-PL" sz="2800" dirty="0">
                    <a:latin typeface="Adobe Fan Heiti Std B" pitchFamily="34" charset="-128"/>
                    <a:ea typeface="Adobe Fan Heiti Std B" pitchFamily="34" charset="-128"/>
                  </a:rPr>
                  <a:t> – obsada roślin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2800" i="1">
                            <a:latin typeface="Cambria Math"/>
                          </a:rPr>
                          <m:t>𝑠𝑧𝑡</m:t>
                        </m:r>
                        <m:r>
                          <a:rPr lang="pl-PL" sz="2800" i="1">
                            <a:latin typeface="Cambria Math"/>
                          </a:rPr>
                          <m:t>./</m:t>
                        </m:r>
                        <m:r>
                          <a:rPr lang="pl-PL" sz="2800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pl-PL" sz="2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l-PL" sz="2800" dirty="0">
                    <a:latin typeface="Adobe Fan Heiti Std B" pitchFamily="34" charset="-128"/>
                    <a:ea typeface="Adobe Fan Heiti Std B" pitchFamily="34" charset="-128"/>
                  </a:rPr>
                  <a:t>] - tabela </a:t>
                </a:r>
              </a:p>
              <a:p>
                <a:pPr algn="ctr"/>
                <a:r>
                  <a:rPr lang="pl-PL" sz="28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S</a:t>
                </a:r>
                <a:r>
                  <a:rPr lang="pl-PL" sz="2800" dirty="0">
                    <a:latin typeface="Adobe Fan Heiti Std B" pitchFamily="34" charset="-128"/>
                    <a:ea typeface="Adobe Fan Heiti Std B" pitchFamily="34" charset="-128"/>
                  </a:rPr>
                  <a:t>- straty wyrażone w %</a:t>
                </a:r>
              </a:p>
              <a:p>
                <a:pPr algn="ctr"/>
                <a:endParaRPr lang="pl-PL" dirty="0"/>
              </a:p>
            </p:txBody>
          </p:sp>
        </mc:Choice>
        <mc:Fallback xmlns="">
          <p:sp>
            <p:nvSpPr>
              <p:cNvPr id="3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r="-51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6480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20688"/>
            <a:ext cx="4464496" cy="5667878"/>
          </a:xfrm>
        </p:spPr>
      </p:pic>
    </p:spTree>
    <p:extLst>
      <p:ext uri="{BB962C8B-B14F-4D97-AF65-F5344CB8AC3E}">
        <p14:creationId xmlns:p14="http://schemas.microsoft.com/office/powerpoint/2010/main" val="1533845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15224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latin typeface="Adobe Fan Heiti Std B" pitchFamily="34" charset="-128"/>
                <a:ea typeface="Adobe Fan Heiti Std B" pitchFamily="34" charset="-128"/>
              </a:rPr>
              <a:t>TABELE KOMPENSACYJNE RZEPAKU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03" y="1916832"/>
            <a:ext cx="7086634" cy="4104456"/>
          </a:xfrm>
        </p:spPr>
      </p:pic>
    </p:spTree>
    <p:extLst>
      <p:ext uri="{BB962C8B-B14F-4D97-AF65-F5344CB8AC3E}">
        <p14:creationId xmlns:p14="http://schemas.microsoft.com/office/powerpoint/2010/main" val="1367876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2" y="1124744"/>
            <a:ext cx="8300720" cy="5112568"/>
          </a:xfrm>
        </p:spPr>
      </p:pic>
    </p:spTree>
    <p:extLst>
      <p:ext uri="{BB962C8B-B14F-4D97-AF65-F5344CB8AC3E}">
        <p14:creationId xmlns:p14="http://schemas.microsoft.com/office/powerpoint/2010/main" val="4290547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sz="1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396371" cy="5256584"/>
          </a:xfrm>
        </p:spPr>
      </p:pic>
    </p:spTree>
    <p:extLst>
      <p:ext uri="{BB962C8B-B14F-4D97-AF65-F5344CB8AC3E}">
        <p14:creationId xmlns:p14="http://schemas.microsoft.com/office/powerpoint/2010/main" val="1139817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493399" cy="4802206"/>
          </a:xfrm>
        </p:spPr>
      </p:pic>
    </p:spTree>
    <p:extLst>
      <p:ext uri="{BB962C8B-B14F-4D97-AF65-F5344CB8AC3E}">
        <p14:creationId xmlns:p14="http://schemas.microsoft.com/office/powerpoint/2010/main" val="2731522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404160" cy="5167655"/>
          </a:xfrm>
        </p:spPr>
      </p:pic>
    </p:spTree>
    <p:extLst>
      <p:ext uri="{BB962C8B-B14F-4D97-AF65-F5344CB8AC3E}">
        <p14:creationId xmlns:p14="http://schemas.microsoft.com/office/powerpoint/2010/main" val="1958833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333952" cy="5208125"/>
          </a:xfrm>
        </p:spPr>
      </p:pic>
    </p:spTree>
    <p:extLst>
      <p:ext uri="{BB962C8B-B14F-4D97-AF65-F5344CB8AC3E}">
        <p14:creationId xmlns:p14="http://schemas.microsoft.com/office/powerpoint/2010/main" val="1362180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15224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latin typeface="Adobe Fan Heiti Std B" pitchFamily="34" charset="-128"/>
                <a:ea typeface="Adobe Fan Heiti Std B" pitchFamily="34" charset="-128"/>
              </a:rPr>
              <a:t>SZACOWANIE  TUZ</a:t>
            </a:r>
          </a:p>
        </p:txBody>
      </p:sp>
      <p:pic>
        <p:nvPicPr>
          <p:cNvPr id="4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7" y="1646238"/>
            <a:ext cx="6952806" cy="4525962"/>
          </a:xfrm>
        </p:spPr>
      </p:pic>
      <p:sp>
        <p:nvSpPr>
          <p:cNvPr id="3" name="Prostokąt 2"/>
          <p:cNvSpPr/>
          <p:nvPr/>
        </p:nvSpPr>
        <p:spPr>
          <a:xfrm>
            <a:off x="6156176" y="2924944"/>
            <a:ext cx="165618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9933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5"/>
            <a:ext cx="8568952" cy="5462321"/>
          </a:xfrm>
        </p:spPr>
      </p:pic>
    </p:spTree>
    <p:extLst>
      <p:ext uri="{BB962C8B-B14F-4D97-AF65-F5344CB8AC3E}">
        <p14:creationId xmlns:p14="http://schemas.microsoft.com/office/powerpoint/2010/main" val="4265042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665206" cy="4835340"/>
          </a:xfrm>
        </p:spPr>
      </p:pic>
    </p:spTree>
    <p:extLst>
      <p:ext uri="{BB962C8B-B14F-4D97-AF65-F5344CB8AC3E}">
        <p14:creationId xmlns:p14="http://schemas.microsoft.com/office/powerpoint/2010/main" val="1923325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>
                <a:latin typeface="Adobe Fan Heiti Std B" pitchFamily="34" charset="-128"/>
                <a:ea typeface="Adobe Fan Heiti Std B" pitchFamily="34" charset="-128"/>
              </a:rPr>
              <a:t>STRATY  W  SŁOMIE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sz="2400" dirty="0">
              <a:latin typeface="Adobe Fan Heiti Std B" pitchFamily="34" charset="-128"/>
              <a:ea typeface="Adobe Fan Heiti Std B" pitchFamily="34" charset="-128"/>
            </a:endParaRPr>
          </a:p>
          <a:p>
            <a:pPr marL="0" indent="0">
              <a:buNone/>
            </a:pPr>
            <a:r>
              <a:rPr lang="pl-PL" sz="2400" dirty="0">
                <a:latin typeface="Adobe Fan Heiti Std B" pitchFamily="34" charset="-128"/>
                <a:ea typeface="Adobe Fan Heiti Std B" pitchFamily="34" charset="-128"/>
              </a:rPr>
              <a:t>Faza rozwoju: </a:t>
            </a:r>
          </a:p>
          <a:p>
            <a:pPr marL="0" indent="0">
              <a:buNone/>
            </a:pPr>
            <a:endParaRPr lang="pl-PL" sz="2400" dirty="0">
              <a:latin typeface="Adobe Fan Heiti Std B" pitchFamily="34" charset="-128"/>
              <a:ea typeface="Adobe Fan Heiti Std B" pitchFamily="34" charset="-128"/>
            </a:endParaRPr>
          </a:p>
          <a:p>
            <a:pPr marL="0" indent="0">
              <a:buNone/>
            </a:pPr>
            <a:r>
              <a:rPr lang="pl-PL" sz="2400" dirty="0">
                <a:latin typeface="Adobe Fan Heiti Std B" pitchFamily="34" charset="-128"/>
                <a:ea typeface="Adobe Fan Heiti Std B" pitchFamily="34" charset="-128"/>
              </a:rPr>
              <a:t>-  szczotka (wschody) – 100% szkody w ziarnie</a:t>
            </a:r>
          </a:p>
          <a:p>
            <a:pPr marL="0" indent="0">
              <a:buNone/>
            </a:pPr>
            <a:r>
              <a:rPr lang="pl-PL" sz="2400" dirty="0">
                <a:latin typeface="Adobe Fan Heiti Std B" pitchFamily="34" charset="-128"/>
                <a:ea typeface="Adobe Fan Heiti Std B" pitchFamily="34" charset="-128"/>
              </a:rPr>
              <a:t>-  trawa (krzewienie) – 60% szkody w ziarnie</a:t>
            </a:r>
          </a:p>
          <a:p>
            <a:pPr>
              <a:buFontTx/>
              <a:buChar char="-"/>
            </a:pPr>
            <a:r>
              <a:rPr lang="pl-PL" sz="2400" dirty="0">
                <a:latin typeface="Adobe Fan Heiti Std B" pitchFamily="34" charset="-128"/>
                <a:ea typeface="Adobe Fan Heiti Std B" pitchFamily="34" charset="-128"/>
              </a:rPr>
              <a:t>nalewanie ziarna – 30% szkody w ziarnie</a:t>
            </a:r>
          </a:p>
          <a:p>
            <a:pPr>
              <a:buFontTx/>
              <a:buChar char="-"/>
            </a:pPr>
            <a:r>
              <a:rPr lang="pl-PL" sz="2400" dirty="0">
                <a:latin typeface="Adobe Fan Heiti Std B" pitchFamily="34" charset="-128"/>
                <a:ea typeface="Adobe Fan Heiti Std B" pitchFamily="34" charset="-128"/>
              </a:rPr>
              <a:t>pełna dojrzałość – 30% szkody w ziarnie</a:t>
            </a:r>
          </a:p>
        </p:txBody>
      </p:sp>
    </p:spTree>
    <p:extLst>
      <p:ext uri="{BB962C8B-B14F-4D97-AF65-F5344CB8AC3E}">
        <p14:creationId xmlns:p14="http://schemas.microsoft.com/office/powerpoint/2010/main" val="3890366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>
                <a:latin typeface="Adobe Fan Heiti Std B" pitchFamily="34" charset="-128"/>
                <a:ea typeface="Adobe Fan Heiti Std B" pitchFamily="34" charset="-128"/>
              </a:rPr>
              <a:t>PODSTAWOWE POJĘCIA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sz="2400" dirty="0">
                <a:latin typeface="Adobe Fan Heiti Std B" pitchFamily="34" charset="-128"/>
                <a:ea typeface="Adobe Fan Heiti Std B" pitchFamily="34" charset="-128"/>
              </a:rPr>
              <a:t>Powierzchnia uszkodzona – powierzchnia uprawy która została zniszczona</a:t>
            </a:r>
          </a:p>
          <a:p>
            <a:endParaRPr lang="pl-PL" sz="2400" dirty="0">
              <a:latin typeface="Adobe Fan Heiti Std B" pitchFamily="34" charset="-128"/>
              <a:ea typeface="Adobe Fan Heiti Std B" pitchFamily="34" charset="-128"/>
            </a:endParaRPr>
          </a:p>
          <a:p>
            <a:r>
              <a:rPr lang="pl-PL" sz="2400" dirty="0">
                <a:latin typeface="Adobe Fan Heiti Std B" pitchFamily="34" charset="-128"/>
                <a:ea typeface="Adobe Fan Heiti Std B" pitchFamily="34" charset="-128"/>
              </a:rPr>
              <a:t>Powierzchnia zredukowana – powierzchnia na której rośliny zostały zniszczone w 100% - otrzymujemy ją z tożsamości: </a:t>
            </a:r>
            <a:r>
              <a:rPr lang="pl-PL" sz="2400" dirty="0" err="1">
                <a:latin typeface="Adobe Fan Heiti Std B" pitchFamily="34" charset="-128"/>
                <a:ea typeface="Adobe Fan Heiti Std B" pitchFamily="34" charset="-128"/>
              </a:rPr>
              <a:t>Pz</a:t>
            </a:r>
            <a:r>
              <a:rPr lang="pl-PL" sz="2400" dirty="0">
                <a:latin typeface="Adobe Fan Heiti Std B" pitchFamily="34" charset="-128"/>
                <a:ea typeface="Adobe Fan Heiti Std B" pitchFamily="34" charset="-128"/>
              </a:rPr>
              <a:t> = Pu x %uszkodzenia</a:t>
            </a:r>
          </a:p>
          <a:p>
            <a:endParaRPr lang="pl-PL" sz="2400" dirty="0">
              <a:latin typeface="Adobe Fan Heiti Std B" pitchFamily="34" charset="-128"/>
              <a:ea typeface="Adobe Fan Heiti Std B" pitchFamily="34" charset="-128"/>
            </a:endParaRPr>
          </a:p>
          <a:p>
            <a:r>
              <a:rPr lang="pl-PL" sz="2400" dirty="0">
                <a:latin typeface="Adobe Fan Heiti Std B" pitchFamily="34" charset="-128"/>
                <a:ea typeface="Adobe Fan Heiti Std B" pitchFamily="34" charset="-128"/>
              </a:rPr>
              <a:t>Powierzchnia produkcyjna – powierzchnia na której fizycznie znajdują się rośliny, często </a:t>
            </a:r>
            <a:r>
              <a:rPr lang="pl-PL" sz="2400" dirty="0" err="1">
                <a:latin typeface="Adobe Fan Heiti Std B" pitchFamily="34" charset="-128"/>
                <a:ea typeface="Adobe Fan Heiti Std B" pitchFamily="34" charset="-128"/>
              </a:rPr>
              <a:t>Pc</a:t>
            </a:r>
            <a:r>
              <a:rPr lang="pl-PL" sz="2400" dirty="0">
                <a:latin typeface="Adobe Fan Heiti Std B" pitchFamily="34" charset="-128"/>
                <a:ea typeface="Adobe Fan Heiti Std B" pitchFamily="34" charset="-128"/>
              </a:rPr>
              <a:t> ≠ </a:t>
            </a:r>
            <a:r>
              <a:rPr lang="pl-PL" sz="2400" dirty="0" err="1">
                <a:latin typeface="Adobe Fan Heiti Std B" pitchFamily="34" charset="-128"/>
                <a:ea typeface="Adobe Fan Heiti Std B" pitchFamily="34" charset="-128"/>
              </a:rPr>
              <a:t>Pp</a:t>
            </a:r>
            <a:endParaRPr lang="pl-PL" sz="2400" dirty="0">
              <a:latin typeface="Adobe Fan Heiti Std B" pitchFamily="34" charset="-128"/>
              <a:ea typeface="Adobe Fan Heiti Std B" pitchFamily="34" charset="-128"/>
            </a:endParaRPr>
          </a:p>
          <a:p>
            <a:endParaRPr lang="pl-PL" sz="2400" dirty="0">
              <a:latin typeface="Adobe Fan Heiti Std B" pitchFamily="34" charset="-128"/>
              <a:ea typeface="Adobe Fan Heiti Std B" pitchFamily="34" charset="-128"/>
            </a:endParaRPr>
          </a:p>
          <a:p>
            <a:r>
              <a:rPr lang="pl-PL" sz="2400" dirty="0">
                <a:latin typeface="Adobe Fan Heiti Std B" pitchFamily="34" charset="-128"/>
                <a:ea typeface="Adobe Fan Heiti Std B" pitchFamily="34" charset="-128"/>
              </a:rPr>
              <a:t>Nieponiesione koszty – koszty które nie zostały poniesione z powodu powstałej szkody – należy je obliczać indywidualnie do każdego przypadku.</a:t>
            </a:r>
          </a:p>
        </p:txBody>
      </p:sp>
    </p:spTree>
    <p:extLst>
      <p:ext uri="{BB962C8B-B14F-4D97-AF65-F5344CB8AC3E}">
        <p14:creationId xmlns:p14="http://schemas.microsoft.com/office/powerpoint/2010/main" val="3233105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15224"/>
          </a:xfrm>
        </p:spPr>
        <p:txBody>
          <a:bodyPr/>
          <a:lstStyle/>
          <a:p>
            <a:pPr algn="ctr"/>
            <a:r>
              <a:rPr lang="pl-PL" sz="3600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  <a:latin typeface="Adobe Fan Heiti Std B" pitchFamily="34" charset="-128"/>
                <a:ea typeface="Adobe Fan Heiti Std B" pitchFamily="34" charset="-128"/>
              </a:rPr>
              <a:t>METODYKA  SZACOWANIA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65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>
                <a:latin typeface="Adobe Fan Heiti Std B" pitchFamily="34" charset="-128"/>
                <a:ea typeface="Adobe Fan Heiti Std B" pitchFamily="34" charset="-128"/>
              </a:rPr>
              <a:t>Zboża: </a:t>
            </a:r>
          </a:p>
          <a:p>
            <a:pPr lvl="0">
              <a:buClr>
                <a:srgbClr val="72A376"/>
              </a:buClr>
            </a:pPr>
            <a:r>
              <a:rPr lang="pl-PL" sz="24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Faza szczotka, trawa: ustalenie procentu szkody za pomocą pobierania prób terenowych i tabel kompensacyjnych.</a:t>
            </a:r>
          </a:p>
          <a:p>
            <a:pPr lvl="0">
              <a:buClr>
                <a:srgbClr val="72A376"/>
              </a:buClr>
            </a:pPr>
            <a:r>
              <a:rPr lang="pl-PL" sz="24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Faza nalewania ziarna i pełna dojrzałość – ustalenie procentu szkody za pomocą prób terenowych i fizycznego pomiaru szkody gniazdowej</a:t>
            </a:r>
          </a:p>
          <a:p>
            <a:pPr lvl="0">
              <a:buClr>
                <a:srgbClr val="72A376"/>
              </a:buClr>
            </a:pPr>
            <a:r>
              <a:rPr lang="pl-PL" sz="24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Rzepak – ustalenie procentu szkody na podstawie oględzin (kwiecień), tabele kompensacyjne – procent składany, faza kwitnienia i pełna dojrzałość – indywidualne ustalenia (np. za pomocą </a:t>
            </a:r>
            <a:r>
              <a:rPr lang="pl-PL" sz="2400" dirty="0" err="1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kombajnowania</a:t>
            </a:r>
            <a:r>
              <a:rPr lang="pl-PL" sz="24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- trudność w penetracji łanu).</a:t>
            </a:r>
          </a:p>
          <a:p>
            <a:pPr lvl="0">
              <a:buClr>
                <a:srgbClr val="72A376"/>
              </a:buClr>
            </a:pPr>
            <a:r>
              <a:rPr lang="pl-PL" sz="24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Kukurydza i inne rośliny o szerokich międzyrzędziach – faza szpilki do 3 – 4 liści, ustalenie powierzchni zredukowanej za pomocą fizycznego pomiaru gniazd lub pobierania prób rzędowych, dojrzałość mleczna i pełna – metoda zgrubnej taksacji pasowej oraz metoda prób rzędowych</a:t>
            </a:r>
          </a:p>
          <a:p>
            <a:pPr marL="0" lvl="0" indent="0">
              <a:buClr>
                <a:srgbClr val="72A376"/>
              </a:buClr>
              <a:buNone/>
            </a:pPr>
            <a:endParaRPr lang="pl-PL" sz="2400" dirty="0">
              <a:solidFill>
                <a:prstClr val="white"/>
              </a:solidFill>
              <a:latin typeface="Adobe Fan Heiti Std B" pitchFamily="34" charset="-128"/>
              <a:ea typeface="Adobe Fan Heiti Std B" pitchFamily="34" charset="-128"/>
            </a:endParaRPr>
          </a:p>
          <a:p>
            <a:pPr marL="0" indent="0">
              <a:buNone/>
            </a:pPr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3724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  <a:latin typeface="Adobe Fan Heiti Std B" pitchFamily="34" charset="-128"/>
                <a:ea typeface="Adobe Fan Heiti Std B" pitchFamily="34" charset="-128"/>
              </a:rPr>
              <a:t>SCHEMAT POSTĘPOWANIA PODCZAS SZACOWANIA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>
              <a:buClr>
                <a:srgbClr val="72A376"/>
              </a:buClr>
              <a:buNone/>
            </a:pPr>
            <a:r>
              <a:rPr lang="pl-PL" sz="30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 </a:t>
            </a:r>
          </a:p>
          <a:p>
            <a:pPr lvl="0">
              <a:buClr>
                <a:srgbClr val="72A376"/>
              </a:buClr>
            </a:pPr>
            <a:r>
              <a:rPr lang="pl-PL" sz="22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Ustalenie powierzchni produkcyjnej (najczęściej jest ona różna od całkowitej powierzchni uprawy)</a:t>
            </a:r>
          </a:p>
          <a:p>
            <a:pPr lvl="0">
              <a:buClr>
                <a:srgbClr val="72A376"/>
              </a:buClr>
            </a:pPr>
            <a:r>
              <a:rPr lang="pl-PL" sz="22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Ustalenie procentu szkody:</a:t>
            </a:r>
          </a:p>
          <a:p>
            <a:pPr marL="0" lvl="0" indent="0">
              <a:buClr>
                <a:srgbClr val="72A376"/>
              </a:buClr>
              <a:buNone/>
            </a:pPr>
            <a:r>
              <a:rPr lang="pl-PL" sz="22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- metoda ugody</a:t>
            </a:r>
          </a:p>
          <a:p>
            <a:pPr marL="0" lvl="0" indent="0">
              <a:buClr>
                <a:srgbClr val="72A376"/>
              </a:buClr>
              <a:buNone/>
            </a:pPr>
            <a:r>
              <a:rPr lang="pl-PL" sz="22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- metoda pomiarów (pobierania prób)</a:t>
            </a:r>
          </a:p>
          <a:p>
            <a:pPr marL="0" lvl="0" indent="0">
              <a:buClr>
                <a:srgbClr val="72A376"/>
              </a:buClr>
              <a:buNone/>
            </a:pPr>
            <a:r>
              <a:rPr lang="pl-PL" sz="22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- metoda bezpośredniej różnicy w plonie</a:t>
            </a:r>
          </a:p>
          <a:p>
            <a:pPr lvl="0">
              <a:buClr>
                <a:srgbClr val="72A376"/>
              </a:buClr>
            </a:pPr>
            <a:r>
              <a:rPr lang="pl-PL" sz="22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Ustalenie poziomu plonowania za pomocą:</a:t>
            </a:r>
          </a:p>
          <a:p>
            <a:pPr marL="0" lvl="0" indent="0">
              <a:buClr>
                <a:srgbClr val="72A376"/>
              </a:buClr>
              <a:buNone/>
            </a:pPr>
            <a:r>
              <a:rPr lang="pl-PL" sz="22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- ugody (np. średnia z danego terenu)</a:t>
            </a:r>
          </a:p>
          <a:p>
            <a:pPr marL="0" lvl="0" indent="0">
              <a:buClr>
                <a:srgbClr val="72A376"/>
              </a:buClr>
              <a:buNone/>
            </a:pPr>
            <a:r>
              <a:rPr lang="pl-PL" sz="22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- pomiarów bezpośrednich – tzw. biometria (należy posiadać legalizowane wagi)</a:t>
            </a:r>
          </a:p>
          <a:p>
            <a:pPr marL="0" lvl="0" indent="0">
              <a:buClr>
                <a:srgbClr val="72A376"/>
              </a:buClr>
              <a:buNone/>
            </a:pPr>
            <a:r>
              <a:rPr lang="pl-PL" sz="22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- metoda zbioru powierzchni kontrolnej</a:t>
            </a:r>
          </a:p>
          <a:p>
            <a:pPr lvl="0">
              <a:buClr>
                <a:srgbClr val="72A376"/>
              </a:buClr>
            </a:pPr>
            <a:r>
              <a:rPr lang="pl-PL" sz="22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Obliczenie rozmiaru powierzchni zredukowanej: powierzchnia produkcyjna x procent szkody (redukcji).</a:t>
            </a:r>
          </a:p>
          <a:p>
            <a:pPr lvl="0">
              <a:buClr>
                <a:srgbClr val="72A376"/>
              </a:buClr>
            </a:pPr>
            <a:r>
              <a:rPr lang="pl-PL" sz="22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Obliczenie masy plonu utraconego: powierzchnia zredukowana x wydajność.</a:t>
            </a:r>
          </a:p>
          <a:p>
            <a:pPr lvl="0">
              <a:buClr>
                <a:srgbClr val="72A376"/>
              </a:buClr>
            </a:pPr>
            <a:r>
              <a:rPr lang="pl-PL" sz="22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Ustalenie wartości plonu utraconego: masa plonu utraconego x cena (skupu, rynkowa)</a:t>
            </a:r>
          </a:p>
          <a:p>
            <a:pPr lvl="0">
              <a:buClr>
                <a:srgbClr val="72A376"/>
              </a:buClr>
            </a:pPr>
            <a:r>
              <a:rPr lang="pl-PL" sz="22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Ustalenie nieponiesionych kosztów (zawsze w odniesieniu do konkretnej szkody)</a:t>
            </a:r>
          </a:p>
          <a:p>
            <a:pPr lvl="0">
              <a:buClr>
                <a:srgbClr val="72A376"/>
              </a:buClr>
            </a:pPr>
            <a:r>
              <a:rPr lang="pl-PL" sz="2200" dirty="0">
                <a:solidFill>
                  <a:prstClr val="white"/>
                </a:solidFill>
                <a:latin typeface="Adobe Fan Heiti Std B" pitchFamily="34" charset="-128"/>
                <a:ea typeface="Adobe Fan Heiti Std B" pitchFamily="34" charset="-128"/>
              </a:rPr>
              <a:t>Obliczenie wartości szkody do wypłaty w myśl algorytmu: „wartość utraconego plonu minus nieponiesione koszty”.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23111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dirty="0">
                <a:latin typeface="Adobe Fan Heiti Std B" pitchFamily="34" charset="-128"/>
                <a:ea typeface="Adobe Fan Heiti Std B" pitchFamily="34" charset="-128"/>
              </a:rPr>
              <a:t>SZKODNIKI ROLNICZE MAJĄCE NAJWIĘKSZY WPŁYW NA PLON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OMACNICA PROSOWIANKA MOTYL</a:t>
            </a:r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21" y="2708920"/>
            <a:ext cx="4685642" cy="350837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4083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447272"/>
          </a:xfrm>
        </p:spPr>
        <p:txBody>
          <a:bodyPr>
            <a:noAutofit/>
          </a:bodyPr>
          <a:lstStyle/>
          <a:p>
            <a:pPr algn="ctr"/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OMACNICA PROSOWIANKA LARWA</a:t>
            </a:r>
            <a:br>
              <a:rPr lang="pl-PL" sz="3600" dirty="0">
                <a:latin typeface="Adobe Fan Heiti Std B" pitchFamily="34" charset="-128"/>
                <a:ea typeface="Adobe Fan Heiti Std B" pitchFamily="34" charset="-128"/>
              </a:rPr>
            </a:b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41809"/>
            <a:ext cx="6558706" cy="43724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6917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ZACHODNIA KUKURYDZIANKA STONKA KORZENIOWA</a:t>
            </a:r>
            <a:br>
              <a:rPr lang="pl-PL" sz="4800" dirty="0">
                <a:latin typeface="Adobe Fan Heiti Std B" pitchFamily="34" charset="-128"/>
                <a:ea typeface="Adobe Fan Heiti Std B" pitchFamily="34" charset="-128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pl-PL" sz="28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51614"/>
            <a:ext cx="6103488" cy="440977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8497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87932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ZACHODNIA KUKURYDZIANKA STONKA KORZENIOWA - LARWY</a:t>
            </a:r>
            <a:br>
              <a:rPr lang="pl-PL" sz="4800" dirty="0">
                <a:latin typeface="Adobe Fan Heiti Std B" pitchFamily="34" charset="-128"/>
                <a:ea typeface="Adobe Fan Heiti Std B" pitchFamily="34" charset="-128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pl-PL" sz="28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7050225" cy="454754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4169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15224"/>
          </a:xfrm>
        </p:spPr>
        <p:txBody>
          <a:bodyPr/>
          <a:lstStyle/>
          <a:p>
            <a:pPr algn="ctr"/>
            <a:r>
              <a:rPr lang="pl-PL" dirty="0"/>
              <a:t>NORMY OBSADY</a:t>
            </a:r>
          </a:p>
        </p:txBody>
      </p:sp>
      <p:pic>
        <p:nvPicPr>
          <p:cNvPr id="4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04" y="1646237"/>
            <a:ext cx="4654452" cy="4753287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868724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CHOWACZ  PODOBNIK</a:t>
            </a:r>
            <a:br>
              <a:rPr lang="pl-PL" dirty="0">
                <a:latin typeface="Adobe Fan Heiti Std B" pitchFamily="34" charset="-128"/>
                <a:ea typeface="Adobe Fan Heiti Std B" pitchFamily="34" charset="-128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188654" cy="464149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8483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7463" y="476672"/>
            <a:ext cx="8229600" cy="1519280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PRYSZCZAREK KAPUSTNIK</a:t>
            </a:r>
            <a:br>
              <a:rPr lang="pl-PL" sz="4000" dirty="0">
                <a:latin typeface="Adobe Fan Heiti Std B" pitchFamily="34" charset="-128"/>
                <a:ea typeface="Adobe Fan Heiti Std B" pitchFamily="34" charset="-128"/>
              </a:rPr>
            </a:b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6241429" cy="475235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3797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375264"/>
          </a:xfrm>
        </p:spPr>
        <p:txBody>
          <a:bodyPr>
            <a:noAutofit/>
          </a:bodyPr>
          <a:lstStyle/>
          <a:p>
            <a:pPr algn="ctr"/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PRYSZCZAREK KAPUSTNIK LARWY</a:t>
            </a:r>
            <a:br>
              <a:rPr lang="pl-PL" sz="3600" dirty="0">
                <a:latin typeface="Adobe Fan Heiti Std B" pitchFamily="34" charset="-128"/>
                <a:ea typeface="Adobe Fan Heiti Std B" pitchFamily="34" charset="-128"/>
              </a:rPr>
            </a:b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89686"/>
            <a:ext cx="3516336" cy="468844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8030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72208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SŁODYSZEK  RZEPAKOWY</a:t>
            </a:r>
            <a:br>
              <a:rPr lang="pl-PL" sz="4000" dirty="0">
                <a:latin typeface="Adobe Fan Heiti Std B" pitchFamily="34" charset="-128"/>
                <a:ea typeface="Adobe Fan Heiti Std B" pitchFamily="34" charset="-128"/>
              </a:rPr>
            </a:b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6732748" cy="448849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4289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735304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STONKA ZIEMNIACZANA</a:t>
            </a:r>
            <a:b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</a:br>
            <a:endParaRPr lang="pl-PL" sz="4000" dirty="0"/>
          </a:p>
        </p:txBody>
      </p:sp>
      <p:sp>
        <p:nvSpPr>
          <p:cNvPr id="4" name="Tytu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05" y="1690006"/>
            <a:ext cx="6399467" cy="454730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8694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51928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STONKA ZIEMNIACZANA LARWY</a:t>
            </a:r>
            <a:br>
              <a:rPr lang="pl-PL" dirty="0">
                <a:latin typeface="Adobe Fan Heiti Std B" pitchFamily="34" charset="-128"/>
                <a:ea typeface="Adobe Fan Heiti Std B" pitchFamily="34" charset="-128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1635252"/>
            <a:ext cx="6136079" cy="460205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4772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CHRABĄSZCZ MAJOWY w kontekście TUZ</a:t>
            </a:r>
            <a:br>
              <a:rPr lang="pl-PL" sz="3200" dirty="0">
                <a:latin typeface="Adobe Fan Heiti Std B" pitchFamily="34" charset="-128"/>
                <a:ea typeface="Adobe Fan Heiti Std B" pitchFamily="34" charset="-128"/>
              </a:rPr>
            </a:b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6288698" cy="471652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1356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GUNIAK CZERWCZYK</a:t>
            </a:r>
            <a:br>
              <a:rPr lang="pl-PL" dirty="0">
                <a:latin typeface="Adobe Fan Heiti Std B" pitchFamily="34" charset="-128"/>
                <a:ea typeface="Adobe Fan Heiti Std B" pitchFamily="34" charset="-128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339340" cy="475450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8936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LARWY CHRABĄSZCZOWATYCH PĘDRAKI</a:t>
            </a:r>
            <a:br>
              <a:rPr lang="pl-PL" sz="3200" dirty="0">
                <a:latin typeface="Adobe Fan Heiti Std B" pitchFamily="34" charset="-128"/>
                <a:ea typeface="Adobe Fan Heiti Std B" pitchFamily="34" charset="-128"/>
              </a:rPr>
            </a:b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6913617" cy="460907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9249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DRUTOWCE - LARWY</a:t>
            </a:r>
            <a:br>
              <a:rPr lang="pl-PL" dirty="0">
                <a:latin typeface="Adobe Fan Heiti Std B" pitchFamily="34" charset="-128"/>
                <a:ea typeface="Adobe Fan Heiti Std B" pitchFamily="34" charset="-128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6912768" cy="439400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9715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20688"/>
            <a:ext cx="4824988" cy="5688632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607896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735304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DRUTOWCE - LARWY</a:t>
            </a:r>
            <a:br>
              <a:rPr lang="pl-PL" sz="4000" dirty="0">
                <a:latin typeface="Adobe Fan Heiti Std B" pitchFamily="34" charset="-128"/>
                <a:ea typeface="Adobe Fan Heiti Std B" pitchFamily="34" charset="-128"/>
              </a:rPr>
            </a:b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00809"/>
            <a:ext cx="5771912" cy="460851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18510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SPRĘŻYKI - CHRZĄSZCZE</a:t>
            </a:r>
            <a:br>
              <a:rPr lang="pl-PL" dirty="0">
                <a:latin typeface="Adobe Fan Heiti Std B" pitchFamily="34" charset="-128"/>
                <a:ea typeface="Adobe Fan Heiti Std B" pitchFamily="34" charset="-128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00808"/>
            <a:ext cx="4635656" cy="458849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2254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dirty="0">
                <a:latin typeface="Adobe Fan Heiti Std B" pitchFamily="34" charset="-128"/>
                <a:ea typeface="Adobe Fan Heiti Std B" pitchFamily="34" charset="-128"/>
              </a:rPr>
              <a:t>CHOROBY GRZYBOWE MAJĄCE NAJWIĘKSZY WPŁYW NA PLON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CZERŃ KRZYŻOWYCH</a:t>
            </a:r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399823"/>
            <a:ext cx="5583818" cy="372254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938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807312"/>
          </a:xfrm>
        </p:spPr>
        <p:txBody>
          <a:bodyPr>
            <a:normAutofit fontScale="90000"/>
          </a:bodyPr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SUCHA ZGNILIZNA KAPUSTNYCH</a:t>
            </a:r>
            <a:br>
              <a:rPr lang="pl-PL" dirty="0">
                <a:latin typeface="Adobe Fan Heiti Std B" pitchFamily="34" charset="-128"/>
                <a:ea typeface="Adobe Fan Heiti Std B" pitchFamily="34" charset="-128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6783361" cy="4680520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5166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807312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CZERŃ ZBOŻOWA</a:t>
            </a:r>
            <a:br>
              <a:rPr lang="pl-PL" dirty="0">
                <a:latin typeface="Adobe Fan Heiti Std B" pitchFamily="34" charset="-128"/>
                <a:ea typeface="Adobe Fan Heiti Std B" pitchFamily="34" charset="-128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8"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32" y="2636912"/>
            <a:ext cx="7609937" cy="324036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6311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FUZARIOZA KŁOSÓW</a:t>
            </a:r>
            <a:br>
              <a:rPr lang="pl-PL" dirty="0">
                <a:latin typeface="Adobe Fan Heiti Std B" pitchFamily="34" charset="-128"/>
                <a:ea typeface="Adobe Fan Heiti Std B" pitchFamily="34" charset="-128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00808"/>
            <a:ext cx="6844342" cy="456743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02200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FUZARYJNA ZGORZEL PODSTAWY ŹDŹBŁA</a:t>
            </a:r>
            <a:br>
              <a:rPr lang="pl-PL" sz="3200" dirty="0">
                <a:latin typeface="Adobe Fan Heiti Std B" pitchFamily="34" charset="-128"/>
                <a:ea typeface="Adobe Fan Heiti Std B" pitchFamily="34" charset="-128"/>
              </a:rPr>
            </a:b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pl-PL" sz="28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99346"/>
            <a:ext cx="7128792" cy="475252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008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ŚNIEĆ </a:t>
            </a: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CUCHNĄCA</a:t>
            </a:r>
            <a:br>
              <a:rPr lang="pl-PL" dirty="0">
                <a:latin typeface="Adobe Fan Heiti Std B" pitchFamily="34" charset="-128"/>
                <a:ea typeface="Adobe Fan Heiti Std B" pitchFamily="34" charset="-128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28801"/>
            <a:ext cx="5425801" cy="455043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05407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447272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GŁOWNIA KUKURYDZY</a:t>
            </a:r>
            <a:br>
              <a:rPr lang="pl-PL" sz="3600" dirty="0">
                <a:latin typeface="Adobe Fan Heiti Std B" pitchFamily="34" charset="-128"/>
                <a:ea typeface="Adobe Fan Heiti Std B" pitchFamily="34" charset="-128"/>
              </a:rPr>
            </a:b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84784"/>
            <a:ext cx="3612022" cy="481603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78816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Ustawa z dnia 6 marca 2018r.</a:t>
            </a:r>
            <a:br>
              <a:rPr lang="pl-PL" sz="3600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</a:br>
            <a:r>
              <a:rPr lang="pl-PL" sz="3600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(</a:t>
            </a:r>
            <a:r>
              <a:rPr lang="pl-PL" sz="2400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ustawa o zmianie ustawy Prawo Łowieckie druk 1042)</a:t>
            </a:r>
            <a:endParaRPr lang="pl-PL" sz="24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84783"/>
            <a:ext cx="3541474" cy="5154835"/>
          </a:xfrm>
        </p:spPr>
      </p:pic>
    </p:spTree>
    <p:extLst>
      <p:ext uri="{BB962C8B-B14F-4D97-AF65-F5344CB8AC3E}">
        <p14:creationId xmlns:p14="http://schemas.microsoft.com/office/powerpoint/2010/main" val="1077832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28" y="1700808"/>
            <a:ext cx="7752892" cy="4320480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7364695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403542" cy="6404009"/>
          </a:xfrm>
        </p:spPr>
      </p:pic>
    </p:spTree>
    <p:extLst>
      <p:ext uri="{BB962C8B-B14F-4D97-AF65-F5344CB8AC3E}">
        <p14:creationId xmlns:p14="http://schemas.microsoft.com/office/powerpoint/2010/main" val="2666755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0648"/>
            <a:ext cx="4104456" cy="6383882"/>
          </a:xfrm>
        </p:spPr>
      </p:pic>
    </p:spTree>
    <p:extLst>
      <p:ext uri="{BB962C8B-B14F-4D97-AF65-F5344CB8AC3E}">
        <p14:creationId xmlns:p14="http://schemas.microsoft.com/office/powerpoint/2010/main" val="19457438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2656"/>
            <a:ext cx="4705920" cy="6300276"/>
          </a:xfrm>
        </p:spPr>
      </p:pic>
    </p:spTree>
    <p:extLst>
      <p:ext uri="{BB962C8B-B14F-4D97-AF65-F5344CB8AC3E}">
        <p14:creationId xmlns:p14="http://schemas.microsoft.com/office/powerpoint/2010/main" val="38911756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2656"/>
            <a:ext cx="3744416" cy="6215207"/>
          </a:xfrm>
        </p:spPr>
      </p:pic>
    </p:spTree>
    <p:extLst>
      <p:ext uri="{BB962C8B-B14F-4D97-AF65-F5344CB8AC3E}">
        <p14:creationId xmlns:p14="http://schemas.microsoft.com/office/powerpoint/2010/main" val="42054150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4051070" cy="6237479"/>
          </a:xfrm>
        </p:spPr>
      </p:pic>
    </p:spTree>
    <p:extLst>
      <p:ext uri="{BB962C8B-B14F-4D97-AF65-F5344CB8AC3E}">
        <p14:creationId xmlns:p14="http://schemas.microsoft.com/office/powerpoint/2010/main" val="21758452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4517493" cy="6278800"/>
          </a:xfrm>
        </p:spPr>
      </p:pic>
    </p:spTree>
    <p:extLst>
      <p:ext uri="{BB962C8B-B14F-4D97-AF65-F5344CB8AC3E}">
        <p14:creationId xmlns:p14="http://schemas.microsoft.com/office/powerpoint/2010/main" val="38877632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05" y="332656"/>
            <a:ext cx="4190643" cy="6264696"/>
          </a:xfrm>
        </p:spPr>
      </p:pic>
    </p:spTree>
    <p:extLst>
      <p:ext uri="{BB962C8B-B14F-4D97-AF65-F5344CB8AC3E}">
        <p14:creationId xmlns:p14="http://schemas.microsoft.com/office/powerpoint/2010/main" val="23462750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4183068" cy="6152163"/>
          </a:xfrm>
        </p:spPr>
      </p:pic>
    </p:spTree>
    <p:extLst>
      <p:ext uri="{BB962C8B-B14F-4D97-AF65-F5344CB8AC3E}">
        <p14:creationId xmlns:p14="http://schemas.microsoft.com/office/powerpoint/2010/main" val="28435795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b="1" dirty="0">
                <a:latin typeface="Arial" pitchFamily="34" charset="0"/>
                <a:ea typeface="Adobe Fan Heiti Std B"/>
                <a:cs typeface="Arial" pitchFamily="34" charset="0"/>
              </a:rPr>
              <a:t>PODSTAWOWE ZAGADNIENIA PRAWNE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sz="2000" dirty="0">
                <a:latin typeface="Arial" pitchFamily="34" charset="0"/>
                <a:cs typeface="Arial" pitchFamily="34" charset="0"/>
              </a:rPr>
              <a:t>Poszkodowany (właściciel, posiadacz, posiadacz upraw, posiadacz samoistny) – praktycznie wszystkie formy własności.</a:t>
            </a:r>
          </a:p>
          <a:p>
            <a:r>
              <a:rPr lang="pl-PL" sz="2000" dirty="0">
                <a:latin typeface="Arial" pitchFamily="34" charset="0"/>
                <a:cs typeface="Arial" pitchFamily="34" charset="0"/>
              </a:rPr>
              <a:t>Obwód łowiecki zarządzany przez Lasy Państwowe – odpowiedzialny Skarb Państwa.</a:t>
            </a:r>
          </a:p>
          <a:p>
            <a:r>
              <a:rPr lang="pl-PL" sz="2000" dirty="0">
                <a:latin typeface="Arial" pitchFamily="34" charset="0"/>
                <a:cs typeface="Arial" pitchFamily="34" charset="0"/>
              </a:rPr>
              <a:t>Szkoda łowiecka – szkoda w określonych przez ustawodawcę składnikach majątkowych (uprawy, płody rolne), spowodowana przez określoną w ustawie grupę zwierząt. Spełnienie wszystkich warunków kwalifikuje szkodę jako łowiecką.</a:t>
            </a:r>
          </a:p>
          <a:p>
            <a:r>
              <a:rPr lang="pl-PL" sz="2000" dirty="0">
                <a:latin typeface="Arial" pitchFamily="34" charset="0"/>
                <a:cs typeface="Arial" pitchFamily="34" charset="0"/>
              </a:rPr>
              <a:t>Uprawa rolna (Sąd Najwyższy, uchwałą z dnia 27 listopad 2007r.) – każda uprawa prowadzona na gruncie rolnym. Wyrok z dnia 20 styczeń 2005r. – Sąd Najwyższy stwierdził że uprawa rolna to wszelkie uprawy na gruncie rolnym stanowiące efekt działalności ludzkiej i powiązane ściśle z produkcyjną funkcją gruntu </a:t>
            </a:r>
          </a:p>
          <a:p>
            <a:pPr marL="0" indent="0">
              <a:buNone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- np. uchwała Sądu Najwyższego 14 kwiecień 1994r – plantacja choinek prowadzona na gruncie rolnym jest uprawą rolną.</a:t>
            </a:r>
          </a:p>
        </p:txBody>
      </p:sp>
    </p:spTree>
    <p:extLst>
      <p:ext uri="{BB962C8B-B14F-4D97-AF65-F5344CB8AC3E}">
        <p14:creationId xmlns:p14="http://schemas.microsoft.com/office/powerpoint/2010/main" val="38127056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2000" dirty="0">
                <a:latin typeface="Arial" pitchFamily="34" charset="0"/>
                <a:cs typeface="Arial" pitchFamily="34" charset="0"/>
              </a:rPr>
              <a:t>Możliwość oderwania  pojęcia uprawy rolnej od gruntu rolnego stanowi ustawa z dnia 3 lutego 1995r o ochronie gruntów rolnych i leśnych. W myśl ustawy gruntami rolnymi są:</a:t>
            </a:r>
          </a:p>
          <a:p>
            <a:pPr>
              <a:buFontTx/>
              <a:buChar char="-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Określone w ewidencji jako użytki rolne</a:t>
            </a:r>
          </a:p>
          <a:p>
            <a:pPr>
              <a:buFontTx/>
              <a:buChar char="-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Pod stawami rybnymi</a:t>
            </a:r>
          </a:p>
          <a:p>
            <a:pPr>
              <a:buFontTx/>
              <a:buChar char="-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Pod budynkami gospodarstw rolnych</a:t>
            </a:r>
          </a:p>
          <a:p>
            <a:pPr>
              <a:buFontTx/>
              <a:buChar char="-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Pod budynkami i urządzeniami produkcji rolnej</a:t>
            </a:r>
          </a:p>
          <a:p>
            <a:pPr>
              <a:buFontTx/>
              <a:buChar char="-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Pod parkami wiejskimi,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zadrzewieniami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, pod pasami przeciwwietrznymi i urządzeniami przeciw erozyjnymi</a:t>
            </a:r>
          </a:p>
          <a:p>
            <a:pPr>
              <a:buFontTx/>
              <a:buChar char="-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Pod rodzinnymi ogrodami działkowymi i botanicznymi</a:t>
            </a:r>
          </a:p>
          <a:p>
            <a:pPr>
              <a:buFontTx/>
              <a:buChar char="-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Pod urządzeniami melioracyjnymi, przeciwpowodziowymi, zaopatrzenia rolnictwa w wodę, ściekowymi itp.</a:t>
            </a:r>
          </a:p>
          <a:p>
            <a:pPr>
              <a:buFontTx/>
              <a:buChar char="-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Zrekultywowane dla rolnictwa</a:t>
            </a:r>
          </a:p>
          <a:p>
            <a:pPr>
              <a:buFontTx/>
              <a:buChar char="-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Pod torfowiskami i oczkami wodnymi</a:t>
            </a:r>
          </a:p>
          <a:p>
            <a:pPr>
              <a:buFontTx/>
              <a:buChar char="-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Pod drogami dojazdowymi do gruntów rolnych.</a:t>
            </a:r>
          </a:p>
          <a:p>
            <a:pPr marL="0" indent="0">
              <a:buNone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Jak widać gruntem rolnym jest grunt którego przynależność wynika nie tylko z ewidencji.</a:t>
            </a:r>
          </a:p>
        </p:txBody>
      </p:sp>
    </p:spTree>
    <p:extLst>
      <p:ext uri="{BB962C8B-B14F-4D97-AF65-F5344CB8AC3E}">
        <p14:creationId xmlns:p14="http://schemas.microsoft.com/office/powerpoint/2010/main" val="1402628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15224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latin typeface="Adobe Fan Heiti Std B" pitchFamily="34" charset="-128"/>
                <a:ea typeface="Adobe Fan Heiti Std B" pitchFamily="34" charset="-128"/>
              </a:rPr>
              <a:t>SZACOWANIE  PLONU  ZBÓŻ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ymbol zastępczy zawartości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r>
                  <a:rPr lang="pl-PL" sz="2000" b="1" dirty="0">
                    <a:latin typeface="Adobe Fan Heiti Std B" pitchFamily="34" charset="-128"/>
                    <a:ea typeface="Adobe Fan Heiti Std B" pitchFamily="34" charset="-128"/>
                  </a:rPr>
                  <a:t>SLZK=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l-PL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l-PL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2000" b="1" i="1">
                                <a:latin typeface="Cambria Math"/>
                              </a:rPr>
                              <m:t>(</m:t>
                            </m:r>
                            <m:r>
                              <a:rPr lang="pl-PL" sz="2000" b="1" i="1">
                                <a:latin typeface="Cambria Math"/>
                              </a:rPr>
                              <m:t>𝑳𝒁𝑲</m:t>
                            </m:r>
                          </m:e>
                          <m:sub>
                            <m:r>
                              <a:rPr lang="pl-PL" sz="2000" b="1" i="1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pl-PL" sz="2000" b="1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pl-PL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2000" b="1" i="1">
                                <a:latin typeface="Cambria Math"/>
                              </a:rPr>
                              <m:t>𝑳𝒁𝑲</m:t>
                            </m:r>
                          </m:e>
                          <m:sub>
                            <m:r>
                              <a:rPr lang="pl-PL" sz="2000" b="1" i="1"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pl-PL" sz="2000" b="1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pl-PL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2000" b="1" i="1">
                                <a:latin typeface="Cambria Math"/>
                              </a:rPr>
                              <m:t>𝑳𝒁𝑲</m:t>
                            </m:r>
                          </m:e>
                          <m:sub>
                            <m:r>
                              <a:rPr lang="pl-PL" sz="2000" b="1" i="1"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  <m:r>
                          <a:rPr lang="pl-PL" sz="2000" b="1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pl-PL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2000" b="1" i="1">
                                <a:latin typeface="Cambria Math"/>
                              </a:rPr>
                              <m:t>𝑳𝒁𝑲</m:t>
                            </m:r>
                          </m:e>
                          <m:sub>
                            <m:r>
                              <a:rPr lang="pl-PL" sz="2000" b="1" i="1">
                                <a:latin typeface="Cambria Math"/>
                              </a:rPr>
                              <m:t>𝟒</m:t>
                            </m:r>
                          </m:sub>
                        </m:sSub>
                        <m:r>
                          <a:rPr lang="pl-PL" sz="2000" b="1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pl-PL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2000" b="1" i="1">
                                <a:latin typeface="Cambria Math"/>
                              </a:rPr>
                              <m:t>𝑳𝒁𝑲</m:t>
                            </m:r>
                          </m:e>
                          <m:sub>
                            <m:r>
                              <a:rPr lang="pl-PL" sz="2000" b="1" i="1">
                                <a:latin typeface="Cambria Math"/>
                              </a:rPr>
                              <m:t>𝟓</m:t>
                            </m:r>
                          </m:sub>
                        </m:sSub>
                        <m:r>
                          <a:rPr lang="pl-PL" sz="2000" b="1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pl-PL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2000" b="1" i="1">
                                <a:latin typeface="Cambria Math"/>
                              </a:rPr>
                              <m:t>𝑳𝒁𝑲</m:t>
                            </m:r>
                          </m:e>
                          <m:sub>
                            <m:r>
                              <a:rPr lang="pl-PL" sz="2000" b="1" i="1">
                                <a:latin typeface="Cambria Math"/>
                              </a:rPr>
                              <m:t>𝟔</m:t>
                            </m:r>
                          </m:sub>
                        </m:sSub>
                        <m:r>
                          <a:rPr lang="pl-PL" sz="2000" b="1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pl-PL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2000" b="1" i="1">
                                <a:latin typeface="Cambria Math"/>
                              </a:rPr>
                              <m:t>𝑳𝒁𝑲</m:t>
                            </m:r>
                          </m:e>
                          <m:sub>
                            <m:r>
                              <a:rPr lang="pl-PL" sz="2000" b="1" i="1">
                                <a:latin typeface="Cambria Math"/>
                              </a:rPr>
                              <m:t>𝟕</m:t>
                            </m:r>
                          </m:sub>
                        </m:sSub>
                        <m:r>
                          <a:rPr lang="pl-PL" sz="2000" b="1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pl-PL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2000" b="1" i="1">
                                <a:latin typeface="Cambria Math"/>
                              </a:rPr>
                              <m:t>𝑳𝒁𝑲</m:t>
                            </m:r>
                          </m:e>
                          <m:sub>
                            <m:r>
                              <a:rPr lang="pl-PL" sz="2000" b="1" i="1">
                                <a:latin typeface="Cambria Math"/>
                              </a:rPr>
                              <m:t>𝟖</m:t>
                            </m:r>
                          </m:sub>
                        </m:sSub>
                        <m:r>
                          <a:rPr lang="pl-PL" sz="2000" b="1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pl-PL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2000" b="1" i="1">
                                <a:latin typeface="Cambria Math"/>
                              </a:rPr>
                              <m:t>𝑳𝒁𝑲</m:t>
                            </m:r>
                          </m:e>
                          <m:sub>
                            <m:r>
                              <a:rPr lang="pl-PL" sz="2000" b="1" i="1">
                                <a:latin typeface="Cambria Math"/>
                              </a:rPr>
                              <m:t>𝟗</m:t>
                            </m:r>
                          </m:sub>
                        </m:sSub>
                        <m:r>
                          <a:rPr lang="pl-PL" sz="2000" b="1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pl-PL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2000" b="1" i="1">
                                <a:latin typeface="Cambria Math"/>
                              </a:rPr>
                              <m:t>𝑳𝒁𝑲</m:t>
                            </m:r>
                          </m:e>
                          <m:sub>
                            <m:r>
                              <a:rPr lang="pl-PL" sz="2000" b="1" i="1">
                                <a:latin typeface="Cambria Math"/>
                              </a:rPr>
                              <m:t>𝟏𝟎</m:t>
                            </m:r>
                          </m:sub>
                        </m:sSub>
                        <m:r>
                          <a:rPr lang="pl-PL" sz="2000" b="1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pl-PL" sz="2000" b="1" i="1">
                            <a:latin typeface="Cambria Math"/>
                          </a:rPr>
                          <m:t>𝟏𝟎</m:t>
                        </m:r>
                      </m:den>
                    </m:f>
                    <m:r>
                      <a:rPr lang="pl-PL" sz="2000" b="1" dirty="0">
                        <a:latin typeface="Cambria Math"/>
                      </a:rPr>
                      <m:t>∙</m:t>
                    </m:r>
                  </m:oMath>
                </a14:m>
                <a:r>
                  <a:rPr lang="pl-PL" sz="2000" b="1" dirty="0">
                    <a:latin typeface="Adobe Fan Heiti Std B" pitchFamily="34" charset="-128"/>
                    <a:ea typeface="Adobe Fan Heiti Std B" pitchFamily="34" charset="-128"/>
                  </a:rPr>
                  <a:t>0,85</a:t>
                </a:r>
              </a:p>
              <a:p>
                <a:endParaRPr lang="pl-PL" sz="20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i="1">
                            <a:latin typeface="Cambria Math"/>
                          </a:rPr>
                          <m:t>𝐿𝑍𝐾</m:t>
                        </m:r>
                      </m:e>
                      <m:sub>
                        <m:r>
                          <a:rPr lang="pl-PL" sz="2000" i="1">
                            <a:latin typeface="Cambria Math"/>
                          </a:rPr>
                          <m:t>1……10</m:t>
                        </m:r>
                      </m:sub>
                    </m:sSub>
                  </m:oMath>
                </a14:m>
                <a:r>
                  <a:rPr lang="pl-PL" sz="2000" dirty="0">
                    <a:latin typeface="Adobe Fan Heiti Std B" pitchFamily="34" charset="-128"/>
                    <a:ea typeface="Adobe Fan Heiti Std B" pitchFamily="34" charset="-128"/>
                  </a:rPr>
                  <a:t> - liczba ziaren w kłosie z poszczególnych jednostek kwalifikacyjnych</a:t>
                </a:r>
              </a:p>
              <a:p>
                <a:pPr marL="0" indent="0" algn="ctr">
                  <a:buNone/>
                </a:pPr>
                <a:endParaRPr lang="pl-PL" sz="2000" dirty="0"/>
              </a:p>
              <a:p>
                <a:pPr algn="ctr"/>
                <a:r>
                  <a:rPr lang="pl-PL" sz="2000" b="1" dirty="0">
                    <a:latin typeface="Adobe Fan Heiti Std B" pitchFamily="34" charset="-128"/>
                    <a:ea typeface="Adobe Fan Heiti Std B" pitchFamily="34" charset="-128"/>
                  </a:rPr>
                  <a:t>Plon(</a:t>
                </a:r>
                <a:r>
                  <a:rPr lang="pl-PL" sz="2000" b="1" dirty="0" err="1">
                    <a:latin typeface="Adobe Fan Heiti Std B" pitchFamily="34" charset="-128"/>
                    <a:ea typeface="Adobe Fan Heiti Std B" pitchFamily="34" charset="-128"/>
                  </a:rPr>
                  <a:t>dt</a:t>
                </a:r>
                <a:r>
                  <a:rPr lang="pl-PL" sz="2000" b="1" dirty="0">
                    <a:latin typeface="Adobe Fan Heiti Std B" pitchFamily="34" charset="-128"/>
                    <a:ea typeface="Adobe Fan Heiti Std B" pitchFamily="34" charset="-128"/>
                  </a:rPr>
                  <a:t>/ha)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l-PL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000" b="1" i="1">
                            <a:latin typeface="Cambria Math"/>
                          </a:rPr>
                          <m:t>𝑶𝑲</m:t>
                        </m:r>
                        <m:r>
                          <a:rPr lang="pl-PL" sz="2000" b="1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pl-PL" sz="2000" b="1" i="1">
                            <a:latin typeface="Cambria Math"/>
                            <a:ea typeface="Cambria Math"/>
                          </a:rPr>
                          <m:t>𝑺𝑳𝒁𝑲</m:t>
                        </m:r>
                        <m:r>
                          <a:rPr lang="pl-PL" sz="2000" b="1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pl-PL" sz="2000" b="1" i="1">
                            <a:latin typeface="Cambria Math"/>
                            <a:ea typeface="Cambria Math"/>
                          </a:rPr>
                          <m:t>𝑴𝑻𝒁</m:t>
                        </m:r>
                      </m:num>
                      <m:den>
                        <m:r>
                          <a:rPr lang="pl-PL" sz="2000" b="1" i="1">
                            <a:latin typeface="Cambria Math"/>
                          </a:rPr>
                          <m:t>𝟏𝟎𝟎𝟎𝟎</m:t>
                        </m:r>
                      </m:den>
                    </m:f>
                  </m:oMath>
                </a14:m>
                <a:r>
                  <a:rPr lang="pl-PL" sz="2000" b="1" dirty="0">
                    <a:latin typeface="Adobe Fan Heiti Std B" pitchFamily="34" charset="-128"/>
                    <a:ea typeface="Adobe Fan Heiti Std B" pitchFamily="34" charset="-128"/>
                  </a:rPr>
                  <a:t> ∙ (1-WS)</a:t>
                </a:r>
              </a:p>
              <a:p>
                <a:pPr algn="ctr"/>
                <a:endParaRPr lang="pl-PL" sz="2000" b="1" dirty="0"/>
              </a:p>
              <a:p>
                <a:pPr algn="ctr"/>
                <a:r>
                  <a:rPr lang="pl-PL" sz="20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OK</a:t>
                </a:r>
                <a:r>
                  <a:rPr lang="pl-PL" sz="2000" dirty="0">
                    <a:latin typeface="Adobe Fan Heiti Std B" pitchFamily="34" charset="-128"/>
                    <a:ea typeface="Adobe Fan Heiti Std B" pitchFamily="34" charset="-128"/>
                  </a:rPr>
                  <a:t> – obsada kłosów lub wiech na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2000" i="1">
                            <a:latin typeface="Cambria Math"/>
                          </a:rPr>
                          <m:t>1</m:t>
                        </m:r>
                        <m:r>
                          <a:rPr lang="pl-PL" sz="2000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pl-PL" sz="20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pl-PL" sz="2000" dirty="0">
                  <a:latin typeface="Adobe Fan Heiti Std B" pitchFamily="34" charset="-128"/>
                  <a:ea typeface="Adobe Fan Heiti Std B" pitchFamily="34" charset="-128"/>
                </a:endParaRPr>
              </a:p>
              <a:p>
                <a:pPr algn="ctr"/>
                <a:r>
                  <a:rPr lang="pl-PL" sz="20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SLZK</a:t>
                </a:r>
                <a:r>
                  <a:rPr lang="pl-PL" sz="2000" dirty="0">
                    <a:latin typeface="Adobe Fan Heiti Std B" pitchFamily="34" charset="-128"/>
                    <a:ea typeface="Adobe Fan Heiti Std B" pitchFamily="34" charset="-128"/>
                  </a:rPr>
                  <a:t> – średnia liczba ziaren w kłosie lub wiesze</a:t>
                </a:r>
              </a:p>
              <a:p>
                <a:pPr algn="ctr"/>
                <a:r>
                  <a:rPr lang="pl-PL" sz="20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MTZ</a:t>
                </a:r>
                <a:r>
                  <a:rPr lang="pl-PL" sz="2000" dirty="0">
                    <a:latin typeface="Adobe Fan Heiti Std B" pitchFamily="34" charset="-128"/>
                    <a:ea typeface="Adobe Fan Heiti Std B" pitchFamily="34" charset="-128"/>
                  </a:rPr>
                  <a:t> – masa tysiąca ziaren (g) – masę tysiąca ziaren obliczamy (ważymy)</a:t>
                </a:r>
              </a:p>
              <a:p>
                <a:pPr algn="ctr"/>
                <a:r>
                  <a:rPr lang="pl-PL" sz="20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WS</a:t>
                </a:r>
                <a:r>
                  <a:rPr lang="pl-PL" sz="2000" dirty="0">
                    <a:latin typeface="Adobe Fan Heiti Std B" pitchFamily="34" charset="-128"/>
                    <a:ea typeface="Adobe Fan Heiti Std B" pitchFamily="34" charset="-128"/>
                  </a:rPr>
                  <a:t> – współczynnik strat (suma strat plonu wyrażona ułamkiem dziesiętnym)</a:t>
                </a:r>
              </a:p>
              <a:p>
                <a:pPr algn="ctr"/>
                <a:endParaRPr lang="pl-PL" sz="2000" dirty="0"/>
              </a:p>
            </p:txBody>
          </p:sp>
        </mc:Choice>
        <mc:Fallback xmlns="">
          <p:sp>
            <p:nvSpPr>
              <p:cNvPr id="3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87589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dirty="0">
                <a:latin typeface="Arial" pitchFamily="34" charset="0"/>
                <a:cs typeface="Arial" pitchFamily="34" charset="0"/>
              </a:rPr>
              <a:t>Uprawa rolna zatem to uprawa będąca efektem działalności człowieka powiązana z funkcjami produkcyjnymi gruntu.</a:t>
            </a:r>
          </a:p>
          <a:p>
            <a:r>
              <a:rPr lang="pl-PL" sz="2000" dirty="0">
                <a:latin typeface="Arial" pitchFamily="34" charset="0"/>
                <a:cs typeface="Arial" pitchFamily="34" charset="0"/>
              </a:rPr>
              <a:t>Szacowanie szkód zmierza do obiektywnego ustalenia strat jakie poniósł poszkodowany. Przy ogólnym modelu procesu cywilnego na poszkodowanym spoczywa ciężar udowodnienia wszystkich przesłanek odpowiedzialności za szkody, jak również samej wysokości szkody.</a:t>
            </a:r>
          </a:p>
          <a:p>
            <a:r>
              <a:rPr lang="pl-PL" sz="2000" dirty="0">
                <a:latin typeface="Arial" pitchFamily="34" charset="0"/>
                <a:cs typeface="Arial" pitchFamily="34" charset="0"/>
              </a:rPr>
              <a:t>Mimo iż rozporządzenie nakłada obowiązek pisemnego zgłoszenia, brak jest zastrzeżenia że ta forma musi być zachowana, a więc jej niezachowanie nie wiąże się z jakimkolwiek rygorem.</a:t>
            </a:r>
          </a:p>
          <a:p>
            <a:r>
              <a:rPr lang="pl-PL" sz="2000" dirty="0">
                <a:latin typeface="Arial" pitchFamily="34" charset="0"/>
                <a:cs typeface="Arial" pitchFamily="34" charset="0"/>
              </a:rPr>
              <a:t>Szacowanie (oględziny – tzw. szacowanie wstępne czyli orientacyjne ustalenie szkody, szacowanie końcowe, ponowne szacowanie – muszą być spełnione stosowne warunki.</a:t>
            </a:r>
          </a:p>
        </p:txBody>
      </p:sp>
    </p:spTree>
    <p:extLst>
      <p:ext uri="{BB962C8B-B14F-4D97-AF65-F5344CB8AC3E}">
        <p14:creationId xmlns:p14="http://schemas.microsoft.com/office/powerpoint/2010/main" val="24422168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71208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latin typeface="Adobe Fan Heiti Std B" pitchFamily="34" charset="-128"/>
                <a:ea typeface="Adobe Fan Heiti Std B" pitchFamily="34" charset="-128"/>
              </a:rPr>
              <a:t>PROTOKÓŁ SZKODOWY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61" y="1124744"/>
            <a:ext cx="3411707" cy="54113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32521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5" y="446701"/>
            <a:ext cx="3749763" cy="6006635"/>
          </a:xfrm>
        </p:spPr>
      </p:pic>
    </p:spTree>
    <p:extLst>
      <p:ext uri="{BB962C8B-B14F-4D97-AF65-F5344CB8AC3E}">
        <p14:creationId xmlns:p14="http://schemas.microsoft.com/office/powerpoint/2010/main" val="33213075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89" y="272555"/>
            <a:ext cx="3912819" cy="6305675"/>
          </a:xfrm>
        </p:spPr>
      </p:pic>
    </p:spTree>
    <p:extLst>
      <p:ext uri="{BB962C8B-B14F-4D97-AF65-F5344CB8AC3E}">
        <p14:creationId xmlns:p14="http://schemas.microsoft.com/office/powerpoint/2010/main" val="2847826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>
                <a:latin typeface="Adobe Fan Heiti Std B" pitchFamily="34" charset="-128"/>
                <a:ea typeface="Adobe Fan Heiti Std B" pitchFamily="34" charset="-128"/>
              </a:rPr>
              <a:t>WPŁYW NIEKTÓRYCH CZYNNIKÓW NA WIELKOŚĆ STRAT W PLONACH ZBÓŻ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34" y="1916832"/>
            <a:ext cx="7244040" cy="4176464"/>
          </a:xfrm>
        </p:spPr>
      </p:pic>
    </p:spTree>
    <p:extLst>
      <p:ext uri="{BB962C8B-B14F-4D97-AF65-F5344CB8AC3E}">
        <p14:creationId xmlns:p14="http://schemas.microsoft.com/office/powerpoint/2010/main" val="2836212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SZACOWANIE PLONU RZEPAKU ORAZ ROŚLIN STRĄCZKOWYCH</a:t>
            </a:r>
            <a:endParaRPr lang="pl-PL" sz="3600" dirty="0">
              <a:solidFill>
                <a:schemeClr val="accent5">
                  <a:lumMod val="60000"/>
                  <a:lumOff val="40000"/>
                </a:schemeClr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sz="2800" b="1" dirty="0"/>
          </a:p>
          <a:p>
            <a:pPr algn="ctr"/>
            <a:r>
              <a:rPr lang="pl-PL" sz="2800" b="1" dirty="0">
                <a:latin typeface="Adobe Fan Heiti Std B" pitchFamily="34" charset="-128"/>
                <a:ea typeface="Adobe Fan Heiti Std B" pitchFamily="34" charset="-128"/>
              </a:rPr>
              <a:t>SLNR = SLŁ ∙ SLN</a:t>
            </a:r>
          </a:p>
          <a:p>
            <a:pPr algn="ctr"/>
            <a:endParaRPr lang="pl-PL" sz="2800" dirty="0">
              <a:latin typeface="Adobe Fan Heiti Std B" pitchFamily="34" charset="-128"/>
              <a:ea typeface="Adobe Fan Heiti Std B" pitchFamily="34" charset="-128"/>
            </a:endParaRPr>
          </a:p>
          <a:p>
            <a:pPr algn="ctr"/>
            <a:r>
              <a:rPr lang="pl-PL" sz="2800" b="1" dirty="0">
                <a:solidFill>
                  <a:srgbClr val="FFC000"/>
                </a:solidFill>
                <a:latin typeface="Adobe Fan Heiti Std B" pitchFamily="34" charset="-128"/>
                <a:ea typeface="Adobe Fan Heiti Std B" pitchFamily="34" charset="-128"/>
              </a:rPr>
              <a:t>SLN</a:t>
            </a:r>
            <a:r>
              <a:rPr lang="pl-PL" sz="2800" dirty="0">
                <a:latin typeface="Adobe Fan Heiti Std B" pitchFamily="34" charset="-128"/>
                <a:ea typeface="Adobe Fan Heiti Std B" pitchFamily="34" charset="-128"/>
              </a:rPr>
              <a:t> – średnia liczba łuszczyn lub strąków na roślinę</a:t>
            </a:r>
          </a:p>
          <a:p>
            <a:pPr algn="ctr"/>
            <a:endParaRPr lang="pl-PL" sz="2800" dirty="0">
              <a:latin typeface="Adobe Fan Heiti Std B" pitchFamily="34" charset="-128"/>
              <a:ea typeface="Adobe Fan Heiti Std B" pitchFamily="34" charset="-128"/>
            </a:endParaRPr>
          </a:p>
          <a:p>
            <a:pPr algn="ctr"/>
            <a:r>
              <a:rPr lang="pl-PL" sz="2800" b="1" dirty="0">
                <a:solidFill>
                  <a:srgbClr val="FFC000"/>
                </a:solidFill>
                <a:latin typeface="Adobe Fan Heiti Std B" pitchFamily="34" charset="-128"/>
                <a:ea typeface="Adobe Fan Heiti Std B" pitchFamily="34" charset="-128"/>
              </a:rPr>
              <a:t>SLN</a:t>
            </a:r>
            <a:r>
              <a:rPr lang="pl-PL" sz="2800" dirty="0">
                <a:latin typeface="Adobe Fan Heiti Std B" pitchFamily="34" charset="-128"/>
                <a:ea typeface="Adobe Fan Heiti Std B" pitchFamily="34" charset="-128"/>
              </a:rPr>
              <a:t> – średnia liczba nasion w łuszczynie lub w strąku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8134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46236"/>
                <a:ext cx="8229600" cy="4735091"/>
              </a:xfrm>
            </p:spPr>
            <p:txBody>
              <a:bodyPr/>
              <a:lstStyle/>
              <a:p>
                <a:pPr algn="ctr"/>
                <a:endParaRPr lang="pl-PL" b="1" dirty="0"/>
              </a:p>
              <a:p>
                <a:pPr algn="ctr"/>
                <a:endParaRPr lang="pl-PL" b="1" dirty="0">
                  <a:latin typeface="Adobe Fan Heiti Std B" pitchFamily="34" charset="-128"/>
                  <a:ea typeface="Adobe Fan Heiti Std B" pitchFamily="34" charset="-128"/>
                </a:endParaRPr>
              </a:p>
              <a:p>
                <a:pPr algn="ctr"/>
                <a:r>
                  <a:rPr lang="pl-PL" sz="2800" b="1" dirty="0">
                    <a:latin typeface="Adobe Fan Heiti Std B" pitchFamily="34" charset="-128"/>
                    <a:ea typeface="Adobe Fan Heiti Std B" pitchFamily="34" charset="-128"/>
                  </a:rPr>
                  <a:t>MNR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l-PL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1" i="1">
                            <a:latin typeface="Cambria Math"/>
                          </a:rPr>
                          <m:t>𝑺𝑳𝑵𝑹</m:t>
                        </m:r>
                        <m:r>
                          <a:rPr lang="pl-PL" sz="2800" b="1" i="1">
                            <a:latin typeface="Cambria Math"/>
                          </a:rPr>
                          <m:t> ∙</m:t>
                        </m:r>
                        <m:r>
                          <a:rPr lang="pl-PL" sz="2800" b="1" i="1">
                            <a:latin typeface="Cambria Math"/>
                          </a:rPr>
                          <m:t>𝑴𝑻𝑵</m:t>
                        </m:r>
                      </m:num>
                      <m:den>
                        <m:r>
                          <a:rPr lang="pl-PL" sz="2800" b="1" i="1">
                            <a:latin typeface="Cambria Math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pl-PL" sz="2800" b="1" dirty="0">
                    <a:latin typeface="Adobe Fan Heiti Std B" pitchFamily="34" charset="-128"/>
                    <a:ea typeface="Adobe Fan Heiti Std B" pitchFamily="34" charset="-128"/>
                  </a:rPr>
                  <a:t> (g)</a:t>
                </a:r>
              </a:p>
              <a:p>
                <a:pPr algn="ctr"/>
                <a:endParaRPr lang="pl-PL" sz="2800" b="1" dirty="0">
                  <a:latin typeface="Adobe Fan Heiti Std B" pitchFamily="34" charset="-128"/>
                  <a:ea typeface="Adobe Fan Heiti Std B" pitchFamily="34" charset="-128"/>
                </a:endParaRPr>
              </a:p>
              <a:p>
                <a:pPr algn="ctr"/>
                <a:r>
                  <a:rPr lang="pl-PL" sz="28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SLNR</a:t>
                </a:r>
                <a:r>
                  <a:rPr lang="pl-PL" sz="2800" dirty="0">
                    <a:latin typeface="Adobe Fan Heiti Std B" pitchFamily="34" charset="-128"/>
                    <a:ea typeface="Adobe Fan Heiti Std B" pitchFamily="34" charset="-128"/>
                  </a:rPr>
                  <a:t> – średnia liczba nasion na roślinę</a:t>
                </a:r>
              </a:p>
              <a:p>
                <a:pPr algn="ctr"/>
                <a:endParaRPr lang="pl-PL" sz="2800" dirty="0">
                  <a:latin typeface="Adobe Fan Heiti Std B" pitchFamily="34" charset="-128"/>
                  <a:ea typeface="Adobe Fan Heiti Std B" pitchFamily="34" charset="-128"/>
                </a:endParaRPr>
              </a:p>
              <a:p>
                <a:pPr algn="ctr"/>
                <a:r>
                  <a:rPr lang="pl-PL" sz="2800" b="1" dirty="0">
                    <a:solidFill>
                      <a:srgbClr val="FFC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MTN</a:t>
                </a:r>
                <a:r>
                  <a:rPr lang="pl-PL" sz="2800" dirty="0">
                    <a:latin typeface="Adobe Fan Heiti Std B" pitchFamily="34" charset="-128"/>
                    <a:ea typeface="Adobe Fan Heiti Std B" pitchFamily="34" charset="-128"/>
                  </a:rPr>
                  <a:t> – masa tysiąca nasion (g)</a:t>
                </a:r>
              </a:p>
              <a:p>
                <a:endParaRPr lang="pl-PL" sz="2800" dirty="0">
                  <a:latin typeface="Adobe Fan Heiti Std B" pitchFamily="34" charset="-128"/>
                  <a:ea typeface="Adobe Fan Heiti Std B" pitchFamily="34" charset="-128"/>
                </a:endParaRPr>
              </a:p>
            </p:txBody>
          </p:sp>
        </mc:Choice>
        <mc:Fallback xmlns="">
          <p:sp>
            <p:nvSpPr>
              <p:cNvPr id="3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46236"/>
                <a:ext cx="8229600" cy="4735091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7194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dlewnia metali">
  <a:themeElements>
    <a:clrScheme name="Odlewnia metali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dlewnia metali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dlewnia metal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351</TotalTime>
  <Words>1102</Words>
  <Application>Microsoft Office PowerPoint</Application>
  <PresentationFormat>Pokaz na ekranie (4:3)</PresentationFormat>
  <Paragraphs>147</Paragraphs>
  <Slides>63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63</vt:i4>
      </vt:variant>
    </vt:vector>
  </HeadingPairs>
  <TitlesOfParts>
    <vt:vector size="69" baseType="lpstr">
      <vt:lpstr>Adobe Fan Heiti Std B</vt:lpstr>
      <vt:lpstr>Arial</vt:lpstr>
      <vt:lpstr>Cambria Math</vt:lpstr>
      <vt:lpstr>Rockwell</vt:lpstr>
      <vt:lpstr>Wingdings 2</vt:lpstr>
      <vt:lpstr>Odlewnia metali</vt:lpstr>
      <vt:lpstr>SZKOLENIE Z ZAKRESU SZACOWANIA SZKÓD ŁOWIECKICH mgr inż. Rafał Będkowski</vt:lpstr>
      <vt:lpstr>SZACOWANIE  TUZ</vt:lpstr>
      <vt:lpstr>NORMY OBSADY</vt:lpstr>
      <vt:lpstr>Prezentacja programu PowerPoint</vt:lpstr>
      <vt:lpstr>Prezentacja programu PowerPoint</vt:lpstr>
      <vt:lpstr>SZACOWANIE  PLONU  ZBÓŻ</vt:lpstr>
      <vt:lpstr>WPŁYW NIEKTÓRYCH CZYNNIKÓW NA WIELKOŚĆ STRAT W PLONACH ZBÓŻ</vt:lpstr>
      <vt:lpstr>SZACOWANIE PLONU RZEPAKU ORAZ ROŚLIN STRĄCZKOWYCH</vt:lpstr>
      <vt:lpstr>Prezentacja programu PowerPoint</vt:lpstr>
      <vt:lpstr>Prezentacja programu PowerPoint</vt:lpstr>
      <vt:lpstr>SZACOWANIE PLONU RZEPAKU ORAZ ROŚLIN STRĄCZKOWYCH (cechy pierwotne)</vt:lpstr>
      <vt:lpstr>SZACOWANIE PLONU ZIEMNIAKA</vt:lpstr>
      <vt:lpstr>Prezentacja programu PowerPoint</vt:lpstr>
      <vt:lpstr>TABELE KOMPENSACYJNE RZEPAKU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STRATY  W  SŁOMIE</vt:lpstr>
      <vt:lpstr>PODSTAWOWE POJĘCIA</vt:lpstr>
      <vt:lpstr>METODYKA  SZACOWANIA</vt:lpstr>
      <vt:lpstr>SCHEMAT POSTĘPOWANIA PODCZAS SZACOWANIA</vt:lpstr>
      <vt:lpstr>SZKODNIKI ROLNICZE MAJĄCE NAJWIĘKSZY WPŁYW NA PLON</vt:lpstr>
      <vt:lpstr>OMACNICA PROSOWIANKA LARWA </vt:lpstr>
      <vt:lpstr>ZACHODNIA KUKURYDZIANKA STONKA KORZENIOWA </vt:lpstr>
      <vt:lpstr>ZACHODNIA KUKURYDZIANKA STONKA KORZENIOWA - LARWY </vt:lpstr>
      <vt:lpstr>CHOWACZ  PODOBNIK </vt:lpstr>
      <vt:lpstr>PRYSZCZAREK KAPUSTNIK </vt:lpstr>
      <vt:lpstr>PRYSZCZAREK KAPUSTNIK LARWY </vt:lpstr>
      <vt:lpstr>SŁODYSZEK  RZEPAKOWY </vt:lpstr>
      <vt:lpstr>STONKA ZIEMNIACZANA </vt:lpstr>
      <vt:lpstr>STONKA ZIEMNIACZANA LARWY </vt:lpstr>
      <vt:lpstr>CHRABĄSZCZ MAJOWY w kontekście TUZ </vt:lpstr>
      <vt:lpstr>GUNIAK CZERWCZYK </vt:lpstr>
      <vt:lpstr>LARWY CHRABĄSZCZOWATYCH PĘDRAKI </vt:lpstr>
      <vt:lpstr>DRUTOWCE - LARWY </vt:lpstr>
      <vt:lpstr>DRUTOWCE - LARWY </vt:lpstr>
      <vt:lpstr>SPRĘŻYKI - CHRZĄSZCZE </vt:lpstr>
      <vt:lpstr>CHOROBY GRZYBOWE MAJĄCE NAJWIĘKSZY WPŁYW NA PLON</vt:lpstr>
      <vt:lpstr>SUCHA ZGNILIZNA KAPUSTNYCH </vt:lpstr>
      <vt:lpstr>CZERŃ ZBOŻOWA </vt:lpstr>
      <vt:lpstr>FUZARIOZA KŁOSÓW </vt:lpstr>
      <vt:lpstr>FUZARYJNA ZGORZEL PODSTAWY ŹDŹBŁA </vt:lpstr>
      <vt:lpstr>ŚNIEĆ CUCHNĄCA </vt:lpstr>
      <vt:lpstr>GŁOWNIA KUKURYDZY </vt:lpstr>
      <vt:lpstr>Ustawa z dnia 6 marca 2018r. (ustawa o zmianie ustawy Prawo Łowieckie druk 1042)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PODSTAWOWE ZAGADNIENIA PRAWNE</vt:lpstr>
      <vt:lpstr>Prezentacja programu PowerPoint</vt:lpstr>
      <vt:lpstr>Prezentacja programu PowerPoint</vt:lpstr>
      <vt:lpstr>PROTOKÓŁ SZKODOWY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SZKOLENIE Z ZAKRESU SZACOWANIA SZKÓD ŁOWIECKICH - LP</dc:title>
  <dc:creator>Eliza</dc:creator>
  <cp:lastModifiedBy>Piotr Ślusarek</cp:lastModifiedBy>
  <cp:revision>41</cp:revision>
  <dcterms:created xsi:type="dcterms:W3CDTF">2017-06-30T11:07:14Z</dcterms:created>
  <dcterms:modified xsi:type="dcterms:W3CDTF">2018-04-30T12:27:31Z</dcterms:modified>
</cp:coreProperties>
</file>